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16"/>
  </p:notesMasterIdLst>
  <p:sldIdLst>
    <p:sldId id="256" r:id="rId3"/>
    <p:sldId id="257" r:id="rId4"/>
    <p:sldId id="298" r:id="rId5"/>
    <p:sldId id="290" r:id="rId6"/>
    <p:sldId id="479" r:id="rId7"/>
    <p:sldId id="303" r:id="rId8"/>
    <p:sldId id="480" r:id="rId9"/>
    <p:sldId id="481" r:id="rId10"/>
    <p:sldId id="482" r:id="rId11"/>
    <p:sldId id="478" r:id="rId12"/>
    <p:sldId id="296" r:id="rId13"/>
    <p:sldId id="262" r:id="rId14"/>
    <p:sldId id="263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itchFamily="2" charset="77"/>
      <p:regular r:id="rId21"/>
      <p:bold r:id="rId22"/>
      <p:italic r:id="rId23"/>
      <p:boldItalic r:id="rId24"/>
    </p:embeddedFont>
    <p:embeddedFont>
      <p:font typeface="Montserrat Medium" pitchFamily="2" charset="77"/>
      <p:regular r:id="rId25"/>
      <p:bold r:id="rId26"/>
      <p:italic r:id="rId27"/>
      <p:boldItalic r:id="rId28"/>
    </p:embeddedFont>
    <p:embeddedFont>
      <p:font typeface="Montserrat SemiBold" pitchFamily="2" charset="77"/>
      <p:regular r:id="rId29"/>
      <p:bold r:id="rId30"/>
      <p:italic r:id="rId31"/>
      <p:boldItalic r:id="rId32"/>
    </p:embeddedFont>
    <p:embeddedFont>
      <p:font typeface="Source Sans Pro" panose="020B0503030403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>
      <p:cViewPr varScale="1">
        <p:scale>
          <a:sx n="107" d="100"/>
          <a:sy n="107" d="100"/>
        </p:scale>
        <p:origin x="73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Intro slide only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cc469f30b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3cc469f30b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3cc469f30b_2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e85e0518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e85e0518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4e85e05180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 i="0" u="none" strike="noStrike" cap="none">
                <a:solidFill>
                  <a:schemeClr val="dk1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i="0" u="none" strike="noStrike" cap="none">
                <a:solidFill>
                  <a:schemeClr val="dk1"/>
                </a:solidFill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None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 i="0" u="none" strike="noStrike" cap="none">
                <a:solidFill>
                  <a:schemeClr val="dk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i="0" u="none" strike="noStrike" cap="none">
                <a:solidFill>
                  <a:schemeClr val="dk1"/>
                </a:solidFill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>
            <a:off x="0" y="0"/>
            <a:ext cx="12192000" cy="1570038"/>
          </a:xfrm>
          <a:prstGeom prst="rect">
            <a:avLst/>
          </a:prstGeom>
          <a:solidFill>
            <a:srgbClr val="185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10514012" cy="63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  <a:defRPr sz="44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838200" y="1852245"/>
            <a:ext cx="10517188" cy="456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with Caption">
  <p:cSld name="3_Content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1" y="0"/>
            <a:ext cx="454855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i="0" u="none" strike="noStrike" cap="none">
                <a:solidFill>
                  <a:schemeClr val="dk1"/>
                </a:solidFill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/>
          <p:nvPr/>
        </p:nvSpPr>
        <p:spPr>
          <a:xfrm>
            <a:off x="0" y="715107"/>
            <a:ext cx="12192000" cy="1570038"/>
          </a:xfrm>
          <a:prstGeom prst="rect">
            <a:avLst/>
          </a:prstGeom>
          <a:solidFill>
            <a:srgbClr val="14B7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839788" y="1172307"/>
            <a:ext cx="10514012" cy="63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i="0" u="none" strike="noStrike" cap="none">
                <a:solidFill>
                  <a:schemeClr val="lt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935414" y="2543908"/>
            <a:ext cx="6419973" cy="386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SemiBold"/>
              <a:buNone/>
              <a:defRPr sz="480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1" y="0"/>
            <a:ext cx="454855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21"/>
          <p:cNvSpPr/>
          <p:nvPr/>
        </p:nvSpPr>
        <p:spPr>
          <a:xfrm>
            <a:off x="0" y="715107"/>
            <a:ext cx="12192000" cy="1570038"/>
          </a:xfrm>
          <a:prstGeom prst="rect">
            <a:avLst/>
          </a:prstGeom>
          <a:solidFill>
            <a:srgbClr val="185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839788" y="1172307"/>
            <a:ext cx="10514012" cy="63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2"/>
          </p:nvPr>
        </p:nvSpPr>
        <p:spPr>
          <a:xfrm>
            <a:off x="4935414" y="2543908"/>
            <a:ext cx="6419973" cy="386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with Caption">
  <p:cSld name="3_Content with Capti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" y="0"/>
            <a:ext cx="454855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i="0" u="none" strike="noStrike" cap="none">
                <a:solidFill>
                  <a:schemeClr val="dk1"/>
                </a:solidFill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0" y="715107"/>
            <a:ext cx="12192000" cy="1570038"/>
          </a:xfrm>
          <a:prstGeom prst="rect">
            <a:avLst/>
          </a:prstGeom>
          <a:solidFill>
            <a:srgbClr val="14B7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839788" y="1172307"/>
            <a:ext cx="10514012" cy="63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i="0" u="none" strike="noStrike" cap="none">
                <a:solidFill>
                  <a:schemeClr val="lt1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2"/>
          </p:nvPr>
        </p:nvSpPr>
        <p:spPr>
          <a:xfrm>
            <a:off x="4935414" y="2543908"/>
            <a:ext cx="6419973" cy="386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7643446" y="0"/>
            <a:ext cx="454855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2"/>
          <p:cNvSpPr/>
          <p:nvPr/>
        </p:nvSpPr>
        <p:spPr>
          <a:xfrm>
            <a:off x="0" y="715107"/>
            <a:ext cx="12192000" cy="1570038"/>
          </a:xfrm>
          <a:prstGeom prst="rect">
            <a:avLst/>
          </a:prstGeom>
          <a:solidFill>
            <a:srgbClr val="185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839788" y="1172307"/>
            <a:ext cx="10514012" cy="63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2"/>
          </p:nvPr>
        </p:nvSpPr>
        <p:spPr>
          <a:xfrm>
            <a:off x="839788" y="2648988"/>
            <a:ext cx="6419973" cy="386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ource Sans Pro"/>
              <a:buNone/>
              <a:defRPr sz="6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None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0" y="0"/>
            <a:ext cx="12192000" cy="1570038"/>
          </a:xfrm>
          <a:prstGeom prst="rect">
            <a:avLst/>
          </a:prstGeom>
          <a:solidFill>
            <a:srgbClr val="185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10514012" cy="63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Medium"/>
              <a:buNone/>
              <a:defRPr sz="44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838200" y="1852245"/>
            <a:ext cx="10517188" cy="456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SemiBold"/>
              <a:buNone/>
              <a:defRPr sz="480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1" y="0"/>
            <a:ext cx="454855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0" y="715107"/>
            <a:ext cx="12192000" cy="1570038"/>
          </a:xfrm>
          <a:prstGeom prst="rect">
            <a:avLst/>
          </a:prstGeom>
          <a:solidFill>
            <a:srgbClr val="185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9788" y="1172307"/>
            <a:ext cx="10514012" cy="63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935414" y="2543908"/>
            <a:ext cx="6419973" cy="386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7643446" y="0"/>
            <a:ext cx="454855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0" y="715107"/>
            <a:ext cx="12192000" cy="1570038"/>
          </a:xfrm>
          <a:prstGeom prst="rect">
            <a:avLst/>
          </a:prstGeom>
          <a:solidFill>
            <a:srgbClr val="185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9788" y="1172307"/>
            <a:ext cx="10514012" cy="63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839788" y="2648988"/>
            <a:ext cx="6419973" cy="386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ource Sans Pro"/>
              <a:buNone/>
              <a:defRPr sz="6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Medium"/>
              <a:buNone/>
              <a:defRPr sz="440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•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Medium"/>
              <a:buNone/>
              <a:defRPr sz="4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1"/>
          <p:cNvPicPr preferRelativeResize="0"/>
          <p:nvPr/>
        </p:nvPicPr>
        <p:blipFill rotWithShape="1">
          <a:blip r:embed="rId3">
            <a:alphaModFix/>
          </a:blip>
          <a:srcRect l="7800" t="14206" b="12976"/>
          <a:stretch/>
        </p:blipFill>
        <p:spPr>
          <a:xfrm>
            <a:off x="9382225" y="5535225"/>
            <a:ext cx="2809774" cy="1331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1"/>
          <p:cNvSpPr txBox="1">
            <a:spLocks noGrp="1"/>
          </p:cNvSpPr>
          <p:nvPr>
            <p:ph type="subTitle" idx="1"/>
          </p:nvPr>
        </p:nvSpPr>
        <p:spPr>
          <a:xfrm>
            <a:off x="88650" y="4843538"/>
            <a:ext cx="10279500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D62"/>
              </a:buClr>
              <a:buSzPts val="2400"/>
              <a:buFont typeface="Arial"/>
              <a:buNone/>
            </a:pPr>
            <a:r>
              <a:rPr lang="en-US" sz="3600" i="0" u="none" strike="noStrike" cap="none" dirty="0">
                <a:solidFill>
                  <a:srgbClr val="185D6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SHOAL CREEK WATERSHED ACTION</a:t>
            </a:r>
            <a:r>
              <a:rPr lang="en-US" sz="3600" dirty="0">
                <a:solidFill>
                  <a:srgbClr val="185D6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600" i="0" u="none" strike="noStrike" cap="none" dirty="0">
                <a:solidFill>
                  <a:srgbClr val="185D6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PLAN</a:t>
            </a:r>
            <a:endParaRPr sz="3600" i="0" u="none" strike="noStrike" cap="none" dirty="0">
              <a:solidFill>
                <a:srgbClr val="185D6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D62"/>
              </a:buClr>
              <a:buSzPts val="2400"/>
              <a:buFont typeface="Arial"/>
              <a:buNone/>
            </a:pPr>
            <a:r>
              <a:rPr lang="en-US" sz="3600" dirty="0">
                <a:solidFill>
                  <a:srgbClr val="185D6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Stakeholder Meeting: August 15, 2019</a:t>
            </a:r>
            <a:endParaRPr sz="3600" dirty="0">
              <a:solidFill>
                <a:srgbClr val="185D6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92" name="Google Shape;192;p31"/>
          <p:cNvPicPr preferRelativeResize="0"/>
          <p:nvPr/>
        </p:nvPicPr>
        <p:blipFill rotWithShape="1">
          <a:blip r:embed="rId4">
            <a:alphaModFix/>
          </a:blip>
          <a:srcRect l="280" t="27692" r="-279" b="-19209"/>
          <a:stretch/>
        </p:blipFill>
        <p:spPr>
          <a:xfrm>
            <a:off x="88650" y="-61563"/>
            <a:ext cx="12260025" cy="6262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7CEC8-BC68-4FD1-88D1-D41F92FF1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Management Measures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FB8F3-2E93-4FD8-9BA3-8C898999F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107" y="1482571"/>
            <a:ext cx="11000281" cy="5375429"/>
          </a:xfrm>
        </p:spPr>
        <p:txBody>
          <a:bodyPr/>
          <a:lstStyle/>
          <a:p>
            <a:r>
              <a:rPr lang="en-US" dirty="0"/>
              <a:t>Education and outreach, combined COA and SCC effort</a:t>
            </a:r>
          </a:p>
          <a:p>
            <a:r>
              <a:rPr lang="en-US" dirty="0"/>
              <a:t>Bacteria management, Scoop the Poop, signage, etc.</a:t>
            </a:r>
          </a:p>
          <a:p>
            <a:r>
              <a:rPr lang="en-US" dirty="0"/>
              <a:t>Investigate retrofit of existing regional detention basins </a:t>
            </a:r>
          </a:p>
          <a:p>
            <a:pPr lvl="1"/>
            <a:r>
              <a:rPr lang="en-US" dirty="0"/>
              <a:t>Baseflow enhancement?</a:t>
            </a:r>
          </a:p>
          <a:p>
            <a:r>
              <a:rPr lang="en-US" dirty="0"/>
              <a:t>Coordinate with City on water quality projects</a:t>
            </a:r>
          </a:p>
          <a:p>
            <a:r>
              <a:rPr lang="en-US" dirty="0"/>
              <a:t>Land Development Code Revisions </a:t>
            </a:r>
          </a:p>
          <a:p>
            <a:r>
              <a:rPr lang="en-US" dirty="0"/>
              <a:t>Expand </a:t>
            </a:r>
            <a:r>
              <a:rPr lang="en-US" dirty="0" err="1"/>
              <a:t>creekside</a:t>
            </a:r>
            <a:r>
              <a:rPr lang="en-US" dirty="0"/>
              <a:t> grow zone program </a:t>
            </a:r>
          </a:p>
          <a:p>
            <a:r>
              <a:rPr lang="en-US" dirty="0"/>
              <a:t>Operations and maintenance </a:t>
            </a:r>
          </a:p>
          <a:p>
            <a:pPr lvl="1"/>
            <a:r>
              <a:rPr lang="en-US" dirty="0"/>
              <a:t>Street sweeping, etc.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8EC560-80D6-4ADC-998B-4438ADD30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652" y="4065972"/>
            <a:ext cx="3251772" cy="234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14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71CC-2E06-4D4B-B132-5176F3776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Concepts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2A293-A4D3-49FE-9E5F-E6A6EF147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192" y="1589103"/>
            <a:ext cx="11552808" cy="4823420"/>
          </a:xfrm>
        </p:spPr>
        <p:txBody>
          <a:bodyPr/>
          <a:lstStyle/>
          <a:p>
            <a:r>
              <a:rPr lang="en-US" dirty="0"/>
              <a:t>New development will comply with the City’s WQ Ordinance</a:t>
            </a:r>
          </a:p>
          <a:p>
            <a:r>
              <a:rPr lang="en-US" dirty="0"/>
              <a:t>City of Austin capital projects (retrofits and creek erosion </a:t>
            </a:r>
            <a:r>
              <a:rPr lang="en-US" dirty="0" err="1"/>
              <a:t>mgmt</a:t>
            </a:r>
            <a:r>
              <a:rPr lang="en-US" dirty="0"/>
              <a:t>)</a:t>
            </a:r>
          </a:p>
          <a:p>
            <a:r>
              <a:rPr lang="en-US" dirty="0"/>
              <a:t>City of Austin drainage fee reduction incentives</a:t>
            </a:r>
          </a:p>
          <a:p>
            <a:r>
              <a:rPr lang="en-US" dirty="0"/>
              <a:t>Modified Land Development Code – redevelopment to manage runoff to “greenfield” condition?</a:t>
            </a:r>
          </a:p>
          <a:p>
            <a:r>
              <a:rPr lang="en-US" dirty="0"/>
              <a:t>Flood planning process</a:t>
            </a:r>
          </a:p>
          <a:p>
            <a:r>
              <a:rPr lang="en-US" dirty="0"/>
              <a:t>Private public partnerships</a:t>
            </a:r>
          </a:p>
          <a:p>
            <a:r>
              <a:rPr lang="en-US" dirty="0"/>
              <a:t>Foundations/grants</a:t>
            </a:r>
          </a:p>
        </p:txBody>
      </p:sp>
    </p:spTree>
    <p:extLst>
      <p:ext uri="{BB962C8B-B14F-4D97-AF65-F5344CB8AC3E}">
        <p14:creationId xmlns:p14="http://schemas.microsoft.com/office/powerpoint/2010/main" val="2805537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/>
          <p:nvPr/>
        </p:nvSpPr>
        <p:spPr>
          <a:xfrm>
            <a:off x="0" y="4489939"/>
            <a:ext cx="12192000" cy="2368061"/>
          </a:xfrm>
          <a:prstGeom prst="rect">
            <a:avLst/>
          </a:prstGeom>
          <a:solidFill>
            <a:srgbClr val="185D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80"/>
              <a:buFont typeface="Source Sans Pro"/>
              <a:buNone/>
            </a:pPr>
            <a:br>
              <a:rPr lang="en-US" sz="648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648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Thank you</a:t>
            </a:r>
            <a:br>
              <a:rPr lang="en-US" sz="648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52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Joanna Wolaver, Shoal Creek Conservancy</a:t>
            </a:r>
            <a:br>
              <a:rPr lang="en-US" sz="252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52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joanna@shoalcreekconservancy.org</a:t>
            </a:r>
            <a:br>
              <a:rPr lang="en-US" sz="252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52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www.shoalcreekconservancy.org/watershedplan</a:t>
            </a:r>
            <a:endParaRPr sz="648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41" name="Google Shape;241;p37"/>
          <p:cNvPicPr preferRelativeResize="0"/>
          <p:nvPr/>
        </p:nvPicPr>
        <p:blipFill rotWithShape="1">
          <a:blip r:embed="rId3">
            <a:alphaModFix/>
          </a:blip>
          <a:srcRect l="8198" t="27173" r="6404" b="23429"/>
          <a:stretch/>
        </p:blipFill>
        <p:spPr>
          <a:xfrm>
            <a:off x="0" y="-27300"/>
            <a:ext cx="12192000" cy="528977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7"/>
          <p:cNvSpPr txBox="1">
            <a:spLocks noGrp="1"/>
          </p:cNvSpPr>
          <p:nvPr>
            <p:ph type="title" idx="4294967295"/>
          </p:nvPr>
        </p:nvSpPr>
        <p:spPr>
          <a:xfrm>
            <a:off x="142200" y="5655950"/>
            <a:ext cx="11907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Source Sans Pro"/>
              <a:buNone/>
            </a:pPr>
            <a:r>
              <a:rPr lang="en-US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Wrap-Up &amp; Public Comments</a:t>
            </a:r>
            <a:endParaRPr sz="480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8"/>
          <p:cNvPicPr preferRelativeResize="0"/>
          <p:nvPr/>
        </p:nvPicPr>
        <p:blipFill rotWithShape="1">
          <a:blip r:embed="rId3">
            <a:alphaModFix/>
          </a:blip>
          <a:srcRect l="7800" t="14206" b="12976"/>
          <a:stretch/>
        </p:blipFill>
        <p:spPr>
          <a:xfrm>
            <a:off x="134200" y="2381250"/>
            <a:ext cx="3221801" cy="152675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8"/>
          <p:cNvSpPr txBox="1">
            <a:spLocks noGrp="1"/>
          </p:cNvSpPr>
          <p:nvPr>
            <p:ph type="title"/>
          </p:nvPr>
        </p:nvSpPr>
        <p:spPr>
          <a:xfrm>
            <a:off x="611188" y="533400"/>
            <a:ext cx="105141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Source Sans Pro"/>
              <a:buNone/>
            </a:pPr>
            <a:br>
              <a:rPr lang="en-US" sz="54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480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Partners</a:t>
            </a:r>
            <a:endParaRPr sz="480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50" name="Google Shape;250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61286" y="1960009"/>
            <a:ext cx="2118509" cy="2118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0869" y="2040180"/>
            <a:ext cx="3684389" cy="1939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84147" y="2040180"/>
            <a:ext cx="1896513" cy="200205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8"/>
          <p:cNvSpPr/>
          <p:nvPr/>
        </p:nvSpPr>
        <p:spPr>
          <a:xfrm>
            <a:off x="304125" y="4927600"/>
            <a:ext cx="113757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 sz="24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This cooperative project is funded in part by the Texas Commission on Environmental Quality (TCEQ) through a United States Environmental Protection Agency (EPA) grant.</a:t>
            </a:r>
            <a:endParaRPr sz="2400" i="1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253351" y="4463525"/>
            <a:ext cx="5317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</a:t>
            </a:r>
            <a:r>
              <a:rPr lang="en-US" sz="240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And Shoal Creek Stakeholders</a:t>
            </a:r>
            <a:r>
              <a:rPr lang="en-US"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7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>
            <a:spLocks noGrp="1"/>
          </p:cNvSpPr>
          <p:nvPr>
            <p:ph type="title"/>
          </p:nvPr>
        </p:nvSpPr>
        <p:spPr>
          <a:xfrm>
            <a:off x="2" y="416725"/>
            <a:ext cx="119658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Source Sans Pro"/>
              <a:buNone/>
            </a:pPr>
            <a:br>
              <a:rPr lang="en-US" sz="540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US" sz="480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Welcome</a:t>
            </a:r>
            <a:r>
              <a:rPr lang="en-US" sz="48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 &amp; Agenda Review</a:t>
            </a:r>
            <a:endParaRPr sz="4800" i="0" u="none" strike="noStrike" cap="none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9" name="Google Shape;199;p32"/>
          <p:cNvSpPr/>
          <p:nvPr/>
        </p:nvSpPr>
        <p:spPr>
          <a:xfrm>
            <a:off x="317635" y="4927599"/>
            <a:ext cx="109599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2"/>
          <p:cNvSpPr txBox="1">
            <a:spLocks noGrp="1"/>
          </p:cNvSpPr>
          <p:nvPr>
            <p:ph type="body" idx="1"/>
          </p:nvPr>
        </p:nvSpPr>
        <p:spPr>
          <a:xfrm>
            <a:off x="317625" y="1471250"/>
            <a:ext cx="11683800" cy="45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latin typeface="Montserrat"/>
                <a:ea typeface="Montserrat"/>
                <a:cs typeface="Montserrat"/>
                <a:sym typeface="Montserrat"/>
              </a:rPr>
              <a:t>Quick Updates: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ontserrat"/>
              <a:buChar char="•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By Laws revised and added to project website: </a:t>
            </a:r>
            <a:r>
              <a:rPr lang="en-US" sz="2000" i="1">
                <a:latin typeface="Montserrat"/>
                <a:ea typeface="Montserrat"/>
                <a:cs typeface="Montserrat"/>
                <a:sym typeface="Montserrat"/>
              </a:rPr>
              <a:t>shoalcreekconservancy.org/watershedplan</a:t>
            </a:r>
            <a:endParaRPr sz="2000" i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•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Comments received on Watershed Characterization Report, next draft Jan. 30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•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Next meeting on Jan. 30 from 9:30 to 11 a.m (location downtown TBD)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>
                <a:latin typeface="Montserrat"/>
                <a:ea typeface="Montserrat"/>
                <a:cs typeface="Montserrat"/>
                <a:sym typeface="Montserrat"/>
              </a:rPr>
              <a:t>Today: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ontserrat"/>
              <a:buChar char="•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Facilitated goal discussion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•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Organizational Meeting of Working Groups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1" name="Google Shape;201;p32" descr="people7_emilypeacock.JPG"/>
          <p:cNvPicPr preferRelativeResize="0"/>
          <p:nvPr/>
        </p:nvPicPr>
        <p:blipFill rotWithShape="1">
          <a:blip r:embed="rId3">
            <a:alphaModFix/>
          </a:blip>
          <a:srcRect b="39536"/>
          <a:stretch/>
        </p:blipFill>
        <p:spPr>
          <a:xfrm>
            <a:off x="0" y="1523963"/>
            <a:ext cx="12192000" cy="5528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>
            <a:spLocks noGrp="1"/>
          </p:cNvSpPr>
          <p:nvPr>
            <p:ph type="title"/>
          </p:nvPr>
        </p:nvSpPr>
        <p:spPr>
          <a:xfrm>
            <a:off x="240338" y="784350"/>
            <a:ext cx="10514100" cy="63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April </a:t>
            </a:r>
            <a:br>
              <a:rPr lang="en-US" sz="3600" dirty="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br>
              <a:rPr lang="en-US" sz="3600" dirty="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US" sz="36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July 9 Recap &amp;</a:t>
            </a:r>
            <a:endParaRPr sz="36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Goal Statement Reminder</a:t>
            </a:r>
            <a:endParaRPr sz="36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8" name="Google Shape;208;p33"/>
          <p:cNvSpPr txBox="1">
            <a:spLocks noGrp="1"/>
          </p:cNvSpPr>
          <p:nvPr>
            <p:ph type="body" idx="1"/>
          </p:nvPr>
        </p:nvSpPr>
        <p:spPr>
          <a:xfrm>
            <a:off x="238850" y="2065750"/>
            <a:ext cx="7350000" cy="34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22222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Shoal Creek is a model healthy and resilient </a:t>
            </a:r>
            <a:r>
              <a:rPr lang="en-US" sz="2400" b="1" u="sng" dirty="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urban watershed 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that benefits people and nature and is supported by a well-informed and engaged community.</a:t>
            </a:r>
            <a:endParaRPr sz="2400" dirty="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9" name="Google Shape;209;p33"/>
          <p:cNvPicPr preferRelativeResize="0"/>
          <p:nvPr/>
        </p:nvPicPr>
        <p:blipFill rotWithShape="1">
          <a:blip r:embed="rId3">
            <a:alphaModFix/>
          </a:blip>
          <a:srcRect r="44342"/>
          <a:stretch/>
        </p:blipFill>
        <p:spPr>
          <a:xfrm>
            <a:off x="7795400" y="-17275"/>
            <a:ext cx="4567199" cy="6892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6863E-5106-4C93-92E1-B21A1DCF1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Watershed Plan - Manage Pollutants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CA899-7F04-48E5-A2CC-4340E4BC6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684" y="1783821"/>
            <a:ext cx="11402839" cy="4560277"/>
          </a:xfrm>
        </p:spPr>
        <p:txBody>
          <a:bodyPr/>
          <a:lstStyle/>
          <a:p>
            <a:r>
              <a:rPr lang="en-US" dirty="0"/>
              <a:t>Shoal Creek plan needs to meet State contact recreation standards</a:t>
            </a:r>
          </a:p>
          <a:p>
            <a:pPr lvl="1"/>
            <a:r>
              <a:rPr lang="en-US" dirty="0"/>
              <a:t>Currently does not</a:t>
            </a:r>
          </a:p>
          <a:p>
            <a:pPr lvl="1"/>
            <a:endParaRPr lang="en-US" dirty="0"/>
          </a:p>
          <a:p>
            <a:r>
              <a:rPr lang="en-US" dirty="0"/>
              <a:t>Shoal Creek water quality is better than state screening levels for these pollutants</a:t>
            </a:r>
          </a:p>
          <a:p>
            <a:pPr lvl="1"/>
            <a:r>
              <a:rPr lang="en-US" sz="3200" dirty="0"/>
              <a:t>Total nitrogen – Currently higher than Bull Creek</a:t>
            </a:r>
          </a:p>
          <a:p>
            <a:pPr lvl="1"/>
            <a:r>
              <a:rPr lang="en-US" sz="3200" dirty="0"/>
              <a:t>Total phosphorus – levels comparable to Bull Creek </a:t>
            </a:r>
          </a:p>
          <a:p>
            <a:pPr lvl="1"/>
            <a:r>
              <a:rPr lang="en-US" sz="3200" dirty="0"/>
              <a:t>Total suspended solids – levels comparable to Bull Creek </a:t>
            </a:r>
          </a:p>
          <a:p>
            <a:pPr marL="508000" lvl="1" indent="0">
              <a:buNone/>
            </a:pPr>
            <a:endParaRPr lang="en-US" sz="3200" b="1" dirty="0"/>
          </a:p>
          <a:p>
            <a:pPr marL="5080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9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207A7-03B1-4A29-82F5-1B0E7F196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Watershed 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49F5C-3B77-4955-B846-22D47EB174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6CF7F1-135C-4153-B74C-48C831B37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00" y="1239086"/>
            <a:ext cx="10517188" cy="561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3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5F3C3-8599-4686-A8A2-FE6770C1D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Watershed Comparisons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5663D-BC28-42EF-965C-773BBA471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52245"/>
            <a:ext cx="10517188" cy="487702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5400" indent="0">
              <a:buNone/>
            </a:pPr>
            <a:r>
              <a:rPr lang="en-US" sz="2000" dirty="0"/>
              <a:t>EII - Environmental Integrity Index (water quality, sediment, contact recreation, non-contact recreation, physical integrity, aquatic life, </a:t>
            </a:r>
            <a:r>
              <a:rPr lang="en-US" sz="2000" dirty="0" err="1"/>
              <a:t>benthics</a:t>
            </a:r>
            <a:r>
              <a:rPr lang="en-US" sz="2000" dirty="0"/>
              <a:t>, diatoms) </a:t>
            </a: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ED1288-EDFB-45DD-A773-48860CB4B390}"/>
              </a:ext>
            </a:extLst>
          </p:cNvPr>
          <p:cNvGraphicFramePr>
            <a:graphicFrameLocks noGrp="1"/>
          </p:cNvGraphicFramePr>
          <p:nvPr/>
        </p:nvGraphicFramePr>
        <p:xfrm>
          <a:off x="1455576" y="1677878"/>
          <a:ext cx="7963630" cy="4020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081">
                  <a:extLst>
                    <a:ext uri="{9D8B030D-6E8A-4147-A177-3AD203B41FA5}">
                      <a16:colId xmlns:a16="http://schemas.microsoft.com/office/drawing/2014/main" val="2929567951"/>
                    </a:ext>
                  </a:extLst>
                </a:gridCol>
                <a:gridCol w="1078284">
                  <a:extLst>
                    <a:ext uri="{9D8B030D-6E8A-4147-A177-3AD203B41FA5}">
                      <a16:colId xmlns:a16="http://schemas.microsoft.com/office/drawing/2014/main" val="841696551"/>
                    </a:ext>
                  </a:extLst>
                </a:gridCol>
                <a:gridCol w="1073173">
                  <a:extLst>
                    <a:ext uri="{9D8B030D-6E8A-4147-A177-3AD203B41FA5}">
                      <a16:colId xmlns:a16="http://schemas.microsoft.com/office/drawing/2014/main" val="1350637501"/>
                    </a:ext>
                  </a:extLst>
                </a:gridCol>
                <a:gridCol w="1131666">
                  <a:extLst>
                    <a:ext uri="{9D8B030D-6E8A-4147-A177-3AD203B41FA5}">
                      <a16:colId xmlns:a16="http://schemas.microsoft.com/office/drawing/2014/main" val="3566356166"/>
                    </a:ext>
                  </a:extLst>
                </a:gridCol>
                <a:gridCol w="943136">
                  <a:extLst>
                    <a:ext uri="{9D8B030D-6E8A-4147-A177-3AD203B41FA5}">
                      <a16:colId xmlns:a16="http://schemas.microsoft.com/office/drawing/2014/main" val="3111061453"/>
                    </a:ext>
                  </a:extLst>
                </a:gridCol>
                <a:gridCol w="2290290">
                  <a:extLst>
                    <a:ext uri="{9D8B030D-6E8A-4147-A177-3AD203B41FA5}">
                      <a16:colId xmlns:a16="http://schemas.microsoft.com/office/drawing/2014/main" val="3128735689"/>
                    </a:ext>
                  </a:extLst>
                </a:gridCol>
              </a:tblGrid>
              <a:tr h="11282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Watershed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Type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Imp Cover (%)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EII Score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out of 100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Water Quality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Developed Area Treated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934713"/>
                  </a:ext>
                </a:extLst>
              </a:tr>
              <a:tr h="963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Shoal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Urban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Fair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Minimal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4794486"/>
                  </a:ext>
                </a:extLst>
              </a:tr>
              <a:tr h="963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Williamson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Suburban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Good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Moderate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5106151"/>
                  </a:ext>
                </a:extLst>
              </a:tr>
              <a:tr h="963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Bull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Suburban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Very Good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3344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876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7DACB-EA53-49B2-9451-52744D48D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14400"/>
            <a:ext cx="10517188" cy="442176"/>
          </a:xfrm>
        </p:spPr>
        <p:txBody>
          <a:bodyPr/>
          <a:lstStyle/>
          <a:p>
            <a:r>
              <a:rPr lang="en-US" dirty="0"/>
              <a:t>Shoal Creek Water Quality – Environmental Integrity Index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95F73-955F-4960-9C99-7DBC1244F1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32F8B3-11A0-4EAD-8FC8-5EAE8C466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1" y="1669002"/>
            <a:ext cx="10210457" cy="4341181"/>
          </a:xfrm>
          <a:prstGeom prst="rect">
            <a:avLst/>
          </a:prstGeom>
        </p:spPr>
      </p:pic>
      <p:pic>
        <p:nvPicPr>
          <p:cNvPr id="7" name="Picture 6" descr="A device with a screen&#10;&#10;Description automatically generated">
            <a:extLst>
              <a:ext uri="{FF2B5EF4-FFF2-40B4-BE49-F238E27FC236}">
                <a16:creationId xmlns:a16="http://schemas.microsoft.com/office/drawing/2014/main" id="{CCA45470-512C-4E9A-B6D1-C0100E74C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33" y="6088672"/>
            <a:ext cx="11801454" cy="6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05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43DCE-1F76-408E-977B-FBB24FAC7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3187"/>
            <a:ext cx="11228260" cy="633046"/>
          </a:xfrm>
        </p:spPr>
        <p:txBody>
          <a:bodyPr/>
          <a:lstStyle/>
          <a:p>
            <a:r>
              <a:rPr lang="en-US" dirty="0"/>
              <a:t>Shoal Creek</a:t>
            </a:r>
            <a:br>
              <a:rPr lang="en-US" dirty="0"/>
            </a:br>
            <a:r>
              <a:rPr lang="en-US" dirty="0"/>
              <a:t>EII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BDBD0-4185-416A-B3CE-21722C0B1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128" y="1852245"/>
            <a:ext cx="11228260" cy="4560277"/>
          </a:xfrm>
        </p:spPr>
        <p:txBody>
          <a:bodyPr/>
          <a:lstStyle/>
          <a:p>
            <a:r>
              <a:rPr lang="en-US" dirty="0"/>
              <a:t>2015 EII scores</a:t>
            </a:r>
          </a:p>
          <a:p>
            <a:pPr marL="25400" indent="0">
              <a:buNone/>
            </a:pPr>
            <a:r>
              <a:rPr lang="en-US" dirty="0"/>
              <a:t>added to the </a:t>
            </a:r>
          </a:p>
          <a:p>
            <a:pPr marL="25400" indent="0">
              <a:buNone/>
            </a:pPr>
            <a:r>
              <a:rPr lang="en-US" dirty="0"/>
              <a:t>summary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C3C01C5-8938-476B-A152-0118DCEA0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068" y="0"/>
            <a:ext cx="8640932" cy="680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03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0B6E8-963F-431E-B1C0-72550203E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Goals?  Summary from July 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34399-5824-4CBB-B050-BD93FED64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431" y="1852245"/>
            <a:ext cx="11629748" cy="5005755"/>
          </a:xfrm>
        </p:spPr>
        <p:txBody>
          <a:bodyPr/>
          <a:lstStyle/>
          <a:p>
            <a:r>
              <a:rPr lang="en-US" dirty="0"/>
              <a:t>Achieve contact recreation standards per TCEQ</a:t>
            </a:r>
          </a:p>
          <a:p>
            <a:r>
              <a:rPr lang="en-US" dirty="0"/>
              <a:t>Promote baseflow enhancement</a:t>
            </a:r>
          </a:p>
          <a:p>
            <a:r>
              <a:rPr lang="en-US" dirty="0"/>
              <a:t>Reduce herbicides, nutrients, pesticides</a:t>
            </a:r>
          </a:p>
          <a:p>
            <a:r>
              <a:rPr lang="en-US" dirty="0"/>
              <a:t>Enhance riparian health</a:t>
            </a:r>
          </a:p>
          <a:p>
            <a:r>
              <a:rPr lang="en-US" dirty="0"/>
              <a:t>Support City flood mitigation efforts</a:t>
            </a:r>
          </a:p>
          <a:p>
            <a:r>
              <a:rPr lang="en-US" dirty="0"/>
              <a:t>Consistently achieve “Good” water quality within 20 years per EII</a:t>
            </a:r>
          </a:p>
          <a:p>
            <a:r>
              <a:rPr lang="en-US" dirty="0"/>
              <a:t>Adaptive management</a:t>
            </a:r>
          </a:p>
        </p:txBody>
      </p:sp>
    </p:spTree>
    <p:extLst>
      <p:ext uri="{BB962C8B-B14F-4D97-AF65-F5344CB8AC3E}">
        <p14:creationId xmlns:p14="http://schemas.microsoft.com/office/powerpoint/2010/main" val="875102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370</Words>
  <Application>Microsoft Macintosh PowerPoint</Application>
  <PresentationFormat>Widescreen</PresentationFormat>
  <Paragraphs>128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Arial</vt:lpstr>
      <vt:lpstr>Montserrat SemiBold</vt:lpstr>
      <vt:lpstr>Montserrat</vt:lpstr>
      <vt:lpstr>Montserrat Medium</vt:lpstr>
      <vt:lpstr>Source Sans Pro</vt:lpstr>
      <vt:lpstr>Office Theme</vt:lpstr>
      <vt:lpstr>Office Theme</vt:lpstr>
      <vt:lpstr>PowerPoint Presentation</vt:lpstr>
      <vt:lpstr> Welcome &amp; Agenda Review</vt:lpstr>
      <vt:lpstr>April   July 9 Recap &amp; Goal Statement Reminder</vt:lpstr>
      <vt:lpstr>Watershed Plan - Manage Pollutants</vt:lpstr>
      <vt:lpstr>Watershed Comparison</vt:lpstr>
      <vt:lpstr>Watershed Comparisons</vt:lpstr>
      <vt:lpstr>Shoal Creek Water Quality – Environmental Integrity Index</vt:lpstr>
      <vt:lpstr>Shoal Creek EII</vt:lpstr>
      <vt:lpstr>Water Goals?  Summary from July 9</vt:lpstr>
      <vt:lpstr>Potential Management Measures</vt:lpstr>
      <vt:lpstr>Implementation Concepts</vt:lpstr>
      <vt:lpstr> Thank you Joanna Wolaver, Shoal Creek Conservancy joanna@shoalcreekconservancy.org www.shoalcreekconservancy.org/watershedplan</vt:lpstr>
      <vt:lpstr> Partners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Hegemier</dc:creator>
  <cp:lastModifiedBy>Microsoft Office User</cp:lastModifiedBy>
  <cp:revision>51</cp:revision>
  <dcterms:modified xsi:type="dcterms:W3CDTF">2019-08-12T21:46:20Z</dcterms:modified>
</cp:coreProperties>
</file>