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21"/>
  </p:notesMasterIdLst>
  <p:sldIdLst>
    <p:sldId id="256" r:id="rId3"/>
    <p:sldId id="257" r:id="rId4"/>
    <p:sldId id="298" r:id="rId5"/>
    <p:sldId id="482" r:id="rId6"/>
    <p:sldId id="303" r:id="rId7"/>
    <p:sldId id="479" r:id="rId8"/>
    <p:sldId id="290" r:id="rId9"/>
    <p:sldId id="483" r:id="rId10"/>
    <p:sldId id="289" r:id="rId11"/>
    <p:sldId id="484" r:id="rId12"/>
    <p:sldId id="486" r:id="rId13"/>
    <p:sldId id="485" r:id="rId14"/>
    <p:sldId id="296" r:id="rId15"/>
    <p:sldId id="487" r:id="rId16"/>
    <p:sldId id="489" r:id="rId17"/>
    <p:sldId id="488" r:id="rId18"/>
    <p:sldId id="262" r:id="rId19"/>
    <p:sldId id="263" r:id="rId20"/>
  </p:sldIdLst>
  <p:sldSz cx="12192000" cy="6858000"/>
  <p:notesSz cx="7023100" cy="93091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itchFamily="2" charset="77"/>
      <p:regular r:id="rId26"/>
      <p:bold r:id="rId27"/>
      <p:italic r:id="rId28"/>
      <p:boldItalic r:id="rId29"/>
    </p:embeddedFont>
    <p:embeddedFont>
      <p:font typeface="Montserrat Medium" pitchFamily="2" charset="77"/>
      <p:regular r:id="rId30"/>
      <p:bold r:id="rId31"/>
      <p:italic r:id="rId32"/>
      <p:boldItalic r:id="rId33"/>
    </p:embeddedFont>
    <p:embeddedFont>
      <p:font typeface="Montserrat SemiBold" pitchFamily="2" charset="77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lvl="1" indent="0">
              <a:buClr>
                <a:schemeClr val="dk1"/>
              </a:buClr>
              <a:buSzPts val="1200"/>
            </a:pPr>
            <a:r>
              <a:rPr lang="en-US"/>
              <a:t>Intro slide only</a:t>
            </a:r>
            <a:endParaRPr/>
          </a:p>
        </p:txBody>
      </p:sp>
      <p:sp>
        <p:nvSpPr>
          <p:cNvPr id="188" name="Google Shape;188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cc469f30b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3cc469f30b_2_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6" name="Google Shape;196;g3cc469f30b_2_1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e85e051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e85e05180_0_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5" name="Google Shape;205;g4e85e05180_0_6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6" name="Google Shape;246;p3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 u="none" strike="noStrike" cap="none">
                <a:solidFill>
                  <a:schemeClr val="dk1"/>
                </a:solidFill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 i="0" u="none" strike="noStrike" cap="none">
                <a:solidFill>
                  <a:schemeClr val="dk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 u="none" strike="noStrike" cap="none">
                <a:solidFill>
                  <a:schemeClr val="dk1"/>
                </a:solidFill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0" y="0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sz="44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838200" y="1852245"/>
            <a:ext cx="10517188" cy="456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i="0" u="none" strike="noStrike" cap="none">
                <a:solidFill>
                  <a:schemeClr val="dk1"/>
                </a:solidFill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4B7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i="0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935414" y="254390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SemiBold"/>
              <a:buNone/>
              <a:defRPr sz="480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>
            <a:off x="4935414" y="254390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i="0" u="none" strike="noStrike" cap="none">
                <a:solidFill>
                  <a:schemeClr val="dk1"/>
                </a:solidFill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4B7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4935414" y="254390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7643446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2"/>
          </p:nvPr>
        </p:nvSpPr>
        <p:spPr>
          <a:xfrm>
            <a:off x="839788" y="264898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sz="44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8200" y="1852245"/>
            <a:ext cx="10517188" cy="456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SemiBold"/>
              <a:buNone/>
              <a:defRPr sz="480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935414" y="254390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7643446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839788" y="264898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  <a:defRPr sz="440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  <a:defRPr sz="4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l="7800" t="14206" b="12976"/>
          <a:stretch/>
        </p:blipFill>
        <p:spPr>
          <a:xfrm>
            <a:off x="9382225" y="5535225"/>
            <a:ext cx="2809774" cy="133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>
            <a:spLocks noGrp="1"/>
          </p:cNvSpPr>
          <p:nvPr>
            <p:ph type="subTitle" idx="1"/>
          </p:nvPr>
        </p:nvSpPr>
        <p:spPr>
          <a:xfrm>
            <a:off x="88650" y="4843538"/>
            <a:ext cx="10279500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D62"/>
              </a:buClr>
              <a:buSzPts val="2400"/>
              <a:buFont typeface="Arial"/>
              <a:buNone/>
            </a:pPr>
            <a:r>
              <a:rPr lang="en-US" sz="3600" i="0" u="none" strike="noStrike" cap="none" dirty="0">
                <a:solidFill>
                  <a:srgbClr val="185D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SHOAL CREEK WATERSHED ACTION</a:t>
            </a:r>
            <a:r>
              <a:rPr lang="en-US" sz="3600" dirty="0">
                <a:solidFill>
                  <a:srgbClr val="185D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i="0" u="none" strike="noStrike" cap="none" dirty="0">
                <a:solidFill>
                  <a:srgbClr val="185D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PLAN</a:t>
            </a:r>
            <a:endParaRPr sz="3600" i="0" u="none" strike="noStrike" cap="none" dirty="0">
              <a:solidFill>
                <a:srgbClr val="185D6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D62"/>
              </a:buClr>
              <a:buSzPts val="2400"/>
              <a:buFont typeface="Arial"/>
              <a:buNone/>
            </a:pPr>
            <a:r>
              <a:rPr lang="en-US" sz="3600" dirty="0">
                <a:solidFill>
                  <a:srgbClr val="185D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Stakeholder Meeting: September 25, 2019</a:t>
            </a:r>
            <a:endParaRPr sz="3600" dirty="0">
              <a:solidFill>
                <a:srgbClr val="185D6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2" name="Google Shape;192;p31"/>
          <p:cNvPicPr preferRelativeResize="0"/>
          <p:nvPr/>
        </p:nvPicPr>
        <p:blipFill rotWithShape="1">
          <a:blip r:embed="rId4">
            <a:alphaModFix/>
          </a:blip>
          <a:srcRect l="280" t="27692" r="-279" b="-19209"/>
          <a:stretch/>
        </p:blipFill>
        <p:spPr>
          <a:xfrm>
            <a:off x="88650" y="-61563"/>
            <a:ext cx="11194868" cy="614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D8CF-B1A2-42B6-99DA-9BBD599D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0879461" cy="633046"/>
          </a:xfrm>
        </p:spPr>
        <p:txBody>
          <a:bodyPr/>
          <a:lstStyle/>
          <a:p>
            <a:r>
              <a:rPr lang="en-US" dirty="0"/>
              <a:t>Measures to Promote Aquatic Health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4FF4A1-620B-48C8-A1C7-11FE8AB53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52857"/>
              </p:ext>
            </p:extLst>
          </p:nvPr>
        </p:nvGraphicFramePr>
        <p:xfrm>
          <a:off x="2195804" y="1237862"/>
          <a:ext cx="7358743" cy="5442852"/>
        </p:xfrm>
        <a:graphic>
          <a:graphicData uri="http://schemas.openxmlformats.org/drawingml/2006/table">
            <a:tbl>
              <a:tblPr/>
              <a:tblGrid>
                <a:gridCol w="1495578">
                  <a:extLst>
                    <a:ext uri="{9D8B030D-6E8A-4147-A177-3AD203B41FA5}">
                      <a16:colId xmlns:a16="http://schemas.microsoft.com/office/drawing/2014/main" val="3718730433"/>
                    </a:ext>
                  </a:extLst>
                </a:gridCol>
                <a:gridCol w="1135655">
                  <a:extLst>
                    <a:ext uri="{9D8B030D-6E8A-4147-A177-3AD203B41FA5}">
                      <a16:colId xmlns:a16="http://schemas.microsoft.com/office/drawing/2014/main" val="3406005699"/>
                    </a:ext>
                  </a:extLst>
                </a:gridCol>
                <a:gridCol w="1138334">
                  <a:extLst>
                    <a:ext uri="{9D8B030D-6E8A-4147-A177-3AD203B41FA5}">
                      <a16:colId xmlns:a16="http://schemas.microsoft.com/office/drawing/2014/main" val="2106242120"/>
                    </a:ext>
                  </a:extLst>
                </a:gridCol>
                <a:gridCol w="1005622">
                  <a:extLst>
                    <a:ext uri="{9D8B030D-6E8A-4147-A177-3AD203B41FA5}">
                      <a16:colId xmlns:a16="http://schemas.microsoft.com/office/drawing/2014/main" val="4033241655"/>
                    </a:ext>
                  </a:extLst>
                </a:gridCol>
                <a:gridCol w="815199">
                  <a:extLst>
                    <a:ext uri="{9D8B030D-6E8A-4147-A177-3AD203B41FA5}">
                      <a16:colId xmlns:a16="http://schemas.microsoft.com/office/drawing/2014/main" val="1307798542"/>
                    </a:ext>
                  </a:extLst>
                </a:gridCol>
                <a:gridCol w="1128737">
                  <a:extLst>
                    <a:ext uri="{9D8B030D-6E8A-4147-A177-3AD203B41FA5}">
                      <a16:colId xmlns:a16="http://schemas.microsoft.com/office/drawing/2014/main" val="1490504627"/>
                    </a:ext>
                  </a:extLst>
                </a:gridCol>
                <a:gridCol w="639618">
                  <a:extLst>
                    <a:ext uri="{9D8B030D-6E8A-4147-A177-3AD203B41FA5}">
                      <a16:colId xmlns:a16="http://schemas.microsoft.com/office/drawing/2014/main" val="4136702959"/>
                    </a:ext>
                  </a:extLst>
                </a:gridCol>
              </a:tblGrid>
              <a:tr h="367004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Effectiveness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876299"/>
                  </a:ext>
                </a:extLst>
              </a:tr>
              <a:tr h="634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Measure</a:t>
                      </a: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Phosphorus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Nitrogen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TSS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Bacteria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Feasibility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Cost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75225"/>
                  </a:ext>
                </a:extLst>
              </a:tr>
              <a:tr h="634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Grow Green Lawn Program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723738"/>
                  </a:ext>
                </a:extLst>
              </a:tr>
              <a:tr h="634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Grow Zones</a:t>
                      </a: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 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285245"/>
                  </a:ext>
                </a:extLst>
              </a:tr>
              <a:tr h="634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Bank Stabilization Projects</a:t>
                      </a: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$$$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70631"/>
                  </a:ext>
                </a:extLst>
              </a:tr>
              <a:tr h="634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Expanded Street Sweeping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514922"/>
                  </a:ext>
                </a:extLst>
              </a:tr>
              <a:tr h="634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Raingardens</a:t>
                      </a: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685774"/>
                  </a:ext>
                </a:extLst>
              </a:tr>
              <a:tr h="634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Stormwater Basins</a:t>
                      </a: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13352"/>
                  </a:ext>
                </a:extLst>
              </a:tr>
              <a:tr h="634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Green Streets</a:t>
                      </a: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$$$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90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95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D8CF-B1A2-42B6-99DA-9BBD599D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0879461" cy="633046"/>
          </a:xfrm>
        </p:spPr>
        <p:txBody>
          <a:bodyPr/>
          <a:lstStyle/>
          <a:p>
            <a:r>
              <a:rPr lang="en-US" dirty="0"/>
              <a:t>Measures to Promote Aquatic Health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4FF4A1-620B-48C8-A1C7-11FE8AB53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25434"/>
              </p:ext>
            </p:extLst>
          </p:nvPr>
        </p:nvGraphicFramePr>
        <p:xfrm>
          <a:off x="2272683" y="1090247"/>
          <a:ext cx="7299619" cy="5790209"/>
        </p:xfrm>
        <a:graphic>
          <a:graphicData uri="http://schemas.openxmlformats.org/drawingml/2006/table">
            <a:tbl>
              <a:tblPr/>
              <a:tblGrid>
                <a:gridCol w="1436454">
                  <a:extLst>
                    <a:ext uri="{9D8B030D-6E8A-4147-A177-3AD203B41FA5}">
                      <a16:colId xmlns:a16="http://schemas.microsoft.com/office/drawing/2014/main" val="3718730433"/>
                    </a:ext>
                  </a:extLst>
                </a:gridCol>
                <a:gridCol w="1135655">
                  <a:extLst>
                    <a:ext uri="{9D8B030D-6E8A-4147-A177-3AD203B41FA5}">
                      <a16:colId xmlns:a16="http://schemas.microsoft.com/office/drawing/2014/main" val="3406005699"/>
                    </a:ext>
                  </a:extLst>
                </a:gridCol>
                <a:gridCol w="1138334">
                  <a:extLst>
                    <a:ext uri="{9D8B030D-6E8A-4147-A177-3AD203B41FA5}">
                      <a16:colId xmlns:a16="http://schemas.microsoft.com/office/drawing/2014/main" val="2106242120"/>
                    </a:ext>
                  </a:extLst>
                </a:gridCol>
                <a:gridCol w="1005622">
                  <a:extLst>
                    <a:ext uri="{9D8B030D-6E8A-4147-A177-3AD203B41FA5}">
                      <a16:colId xmlns:a16="http://schemas.microsoft.com/office/drawing/2014/main" val="4033241655"/>
                    </a:ext>
                  </a:extLst>
                </a:gridCol>
                <a:gridCol w="815199">
                  <a:extLst>
                    <a:ext uri="{9D8B030D-6E8A-4147-A177-3AD203B41FA5}">
                      <a16:colId xmlns:a16="http://schemas.microsoft.com/office/drawing/2014/main" val="1307798542"/>
                    </a:ext>
                  </a:extLst>
                </a:gridCol>
                <a:gridCol w="1128737">
                  <a:extLst>
                    <a:ext uri="{9D8B030D-6E8A-4147-A177-3AD203B41FA5}">
                      <a16:colId xmlns:a16="http://schemas.microsoft.com/office/drawing/2014/main" val="1490504627"/>
                    </a:ext>
                  </a:extLst>
                </a:gridCol>
                <a:gridCol w="639618">
                  <a:extLst>
                    <a:ext uri="{9D8B030D-6E8A-4147-A177-3AD203B41FA5}">
                      <a16:colId xmlns:a16="http://schemas.microsoft.com/office/drawing/2014/main" val="4136702959"/>
                    </a:ext>
                  </a:extLst>
                </a:gridCol>
              </a:tblGrid>
              <a:tr h="379055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Effectiveness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876299"/>
                  </a:ext>
                </a:extLst>
              </a:tr>
              <a:tr h="655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Measure</a:t>
                      </a: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Phosphorus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Nitrogen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TSS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Bacteria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Feasibility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Cost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75225"/>
                  </a:ext>
                </a:extLst>
              </a:tr>
              <a:tr h="655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 Site Inspection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723738"/>
                  </a:ext>
                </a:extLst>
              </a:tr>
              <a:tr h="655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Retrofit Existing Structures</a:t>
                      </a: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$$$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285245"/>
                  </a:ext>
                </a:extLst>
              </a:tr>
              <a:tr h="655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Inspect City and Private Water Quality Basins</a:t>
                      </a: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70631"/>
                  </a:ext>
                </a:extLst>
              </a:tr>
              <a:tr h="655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Inlet Retrofits for Trash and Sediment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514922"/>
                  </a:ext>
                </a:extLst>
              </a:tr>
              <a:tr h="655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 of Storm Drain Retrofits</a:t>
                      </a: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 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$$$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685774"/>
                  </a:ext>
                </a:extLst>
              </a:tr>
              <a:tr h="728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Rain Catcher Program (Rainwater Harvesting)</a:t>
                      </a: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 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 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13352"/>
                  </a:ext>
                </a:extLst>
              </a:tr>
              <a:tr h="728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Land Development Code – Watershed Protection Ordinance</a:t>
                      </a:r>
                    </a:p>
                  </a:txBody>
                  <a:tcPr marL="8118" marR="8118" marT="81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18" marR="8118" marT="81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90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9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5CA3-8388-47EB-8D69-C47D3BA3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to Improve Baseflow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5F725C-EE6E-487C-872F-5821B3798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13970"/>
              </p:ext>
            </p:extLst>
          </p:nvPr>
        </p:nvGraphicFramePr>
        <p:xfrm>
          <a:off x="2861103" y="1825624"/>
          <a:ext cx="6487083" cy="4351340"/>
        </p:xfrm>
        <a:graphic>
          <a:graphicData uri="http://schemas.openxmlformats.org/drawingml/2006/table">
            <a:tbl>
              <a:tblPr/>
              <a:tblGrid>
                <a:gridCol w="3488493">
                  <a:extLst>
                    <a:ext uri="{9D8B030D-6E8A-4147-A177-3AD203B41FA5}">
                      <a16:colId xmlns:a16="http://schemas.microsoft.com/office/drawing/2014/main" val="1103626870"/>
                    </a:ext>
                  </a:extLst>
                </a:gridCol>
                <a:gridCol w="1397871">
                  <a:extLst>
                    <a:ext uri="{9D8B030D-6E8A-4147-A177-3AD203B41FA5}">
                      <a16:colId xmlns:a16="http://schemas.microsoft.com/office/drawing/2014/main" val="3216518169"/>
                    </a:ext>
                  </a:extLst>
                </a:gridCol>
                <a:gridCol w="952532">
                  <a:extLst>
                    <a:ext uri="{9D8B030D-6E8A-4147-A177-3AD203B41FA5}">
                      <a16:colId xmlns:a16="http://schemas.microsoft.com/office/drawing/2014/main" val="2290297659"/>
                    </a:ext>
                  </a:extLst>
                </a:gridCol>
                <a:gridCol w="648187">
                  <a:extLst>
                    <a:ext uri="{9D8B030D-6E8A-4147-A177-3AD203B41FA5}">
                      <a16:colId xmlns:a16="http://schemas.microsoft.com/office/drawing/2014/main" val="3228166022"/>
                    </a:ext>
                  </a:extLst>
                </a:gridCol>
              </a:tblGrid>
              <a:tr h="621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Measure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Effectiveness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Feasibility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Cost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00017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Detention Pond Retrofitting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$$$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29287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Land Development Code Revisions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16469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Grow zones 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15569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Rain Catchers Program 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42871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Stormwater Basins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73404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38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80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71CC-2E06-4D4B-B132-5176F377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Management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2A293-A4D3-49FE-9E5F-E6A6EF14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192" y="1589103"/>
            <a:ext cx="11552808" cy="4823420"/>
          </a:xfrm>
        </p:spPr>
        <p:txBody>
          <a:bodyPr/>
          <a:lstStyle/>
          <a:p>
            <a:r>
              <a:rPr lang="en-US" dirty="0"/>
              <a:t>Monitor Improvements through the City Environmental Integrity Index (EII), modify measures as needed</a:t>
            </a:r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23C4BB-24D8-480B-ADD4-BEADB0EC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59" y="2684197"/>
            <a:ext cx="8419277" cy="357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device with a screen&#10;&#10;Description automatically generated">
            <a:extLst>
              <a:ext uri="{FF2B5EF4-FFF2-40B4-BE49-F238E27FC236}">
                <a16:creationId xmlns:a16="http://schemas.microsoft.com/office/drawing/2014/main" id="{77059774-D888-4F6A-A8C0-0683A2527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40" y="6097864"/>
            <a:ext cx="11629747" cy="6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3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B6E8-963F-431E-B1C0-72550203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811036" cy="633046"/>
          </a:xfrm>
        </p:spPr>
        <p:txBody>
          <a:bodyPr/>
          <a:lstStyle/>
          <a:p>
            <a:r>
              <a:rPr lang="en-US" dirty="0"/>
              <a:t>Draft Watershed Protection Plan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34399-5824-4CBB-B050-BD93FED64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431" y="1852245"/>
            <a:ext cx="11629748" cy="5005755"/>
          </a:xfrm>
        </p:spPr>
        <p:txBody>
          <a:bodyPr/>
          <a:lstStyle/>
          <a:p>
            <a:r>
              <a:rPr lang="en-US" dirty="0"/>
              <a:t>Introduction – Watershed Characterization Summary</a:t>
            </a:r>
          </a:p>
          <a:p>
            <a:r>
              <a:rPr lang="en-US" dirty="0"/>
              <a:t>Water Quality Modeling </a:t>
            </a:r>
          </a:p>
          <a:p>
            <a:r>
              <a:rPr lang="en-US" dirty="0"/>
              <a:t>Estimated Load Reductions to Meet Goals</a:t>
            </a:r>
          </a:p>
          <a:p>
            <a:r>
              <a:rPr lang="en-US" dirty="0"/>
              <a:t>Management Measures and Load Reductions</a:t>
            </a:r>
          </a:p>
          <a:p>
            <a:r>
              <a:rPr lang="en-US" dirty="0"/>
              <a:t>Education and Outreach </a:t>
            </a:r>
          </a:p>
          <a:p>
            <a:r>
              <a:rPr lang="en-US" dirty="0"/>
              <a:t>Technical and Financial Assistance Needed</a:t>
            </a:r>
          </a:p>
          <a:p>
            <a:r>
              <a:rPr lang="en-US" dirty="0"/>
              <a:t>Management Measure Strategy and Milestones</a:t>
            </a:r>
          </a:p>
          <a:p>
            <a:r>
              <a:rPr lang="en-US" dirty="0"/>
              <a:t>Monitoring to Evaluate Implementation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42942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26BE-9869-423C-B7A5-8598A42C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WPP Table of 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44A35-8A62-4B5F-BB60-3E6EAFB9E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546" y="1941020"/>
            <a:ext cx="10517188" cy="45602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138854BE-196A-479A-8BE9-EBC4DEB79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925"/>
            <a:ext cx="3842266" cy="5028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EBA9AC-89F6-49E0-9741-AFBA29C53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431" y="1706925"/>
            <a:ext cx="3810690" cy="5028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screenshot of text&#10;&#10;Description automatically generated">
            <a:extLst>
              <a:ext uri="{FF2B5EF4-FFF2-40B4-BE49-F238E27FC236}">
                <a16:creationId xmlns:a16="http://schemas.microsoft.com/office/drawing/2014/main" id="{D0A5D4A5-A546-48A7-8E48-8D2F0861F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781" y="1682223"/>
            <a:ext cx="4193219" cy="5053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581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B6E8-963F-431E-B1C0-72550203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811036" cy="633046"/>
          </a:xfrm>
        </p:spPr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34399-5824-4CBB-B050-BD93FED64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431" y="1852245"/>
            <a:ext cx="11629748" cy="5005755"/>
          </a:xfrm>
        </p:spPr>
        <p:txBody>
          <a:bodyPr/>
          <a:lstStyle/>
          <a:p>
            <a:r>
              <a:rPr lang="en-US" dirty="0"/>
              <a:t>Prepare Draft Watershed Protection Plan – October 31</a:t>
            </a:r>
          </a:p>
          <a:p>
            <a:r>
              <a:rPr lang="en-US" dirty="0"/>
              <a:t>Final Modeling Report – October 31 </a:t>
            </a:r>
          </a:p>
          <a:p>
            <a:r>
              <a:rPr lang="en-US" dirty="0"/>
              <a:t>Stakeholder Meetings/Work Groups </a:t>
            </a:r>
          </a:p>
          <a:p>
            <a:pPr lvl="1"/>
            <a:r>
              <a:rPr lang="en-US" dirty="0"/>
              <a:t>Mid November</a:t>
            </a:r>
          </a:p>
          <a:p>
            <a:r>
              <a:rPr lang="en-US" dirty="0"/>
              <a:t>Final WPP  to TCEQ - February 2020</a:t>
            </a:r>
          </a:p>
          <a:p>
            <a:r>
              <a:rPr lang="en-US" dirty="0"/>
              <a:t>WPP to EPA – Spring 2020 </a:t>
            </a:r>
          </a:p>
        </p:txBody>
      </p:sp>
    </p:spTree>
    <p:extLst>
      <p:ext uri="{BB962C8B-B14F-4D97-AF65-F5344CB8AC3E}">
        <p14:creationId xmlns:p14="http://schemas.microsoft.com/office/powerpoint/2010/main" val="69667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/>
          <p:nvPr/>
        </p:nvSpPr>
        <p:spPr>
          <a:xfrm>
            <a:off x="0" y="4489939"/>
            <a:ext cx="12192000" cy="2368061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Source Sans Pro"/>
              <a:buNone/>
            </a:pPr>
            <a:br>
              <a:rPr lang="en-US" sz="648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648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</a:t>
            </a:r>
            <a:br>
              <a:rPr lang="en-US" sz="648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Joanna Wolaver, Shoal Creek Conservancy</a:t>
            </a:r>
            <a:b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joanna@shoalcreekconservancy.org</a:t>
            </a:r>
            <a:b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www.shoalcreekconservancy.org/watershedplan</a:t>
            </a:r>
            <a:endParaRPr sz="648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1" name="Google Shape;241;p37"/>
          <p:cNvPicPr preferRelativeResize="0"/>
          <p:nvPr/>
        </p:nvPicPr>
        <p:blipFill rotWithShape="1">
          <a:blip r:embed="rId3">
            <a:alphaModFix/>
          </a:blip>
          <a:srcRect l="8198" t="27173" r="6404" b="23429"/>
          <a:stretch/>
        </p:blipFill>
        <p:spPr>
          <a:xfrm>
            <a:off x="0" y="-27300"/>
            <a:ext cx="12192000" cy="528977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7"/>
          <p:cNvSpPr txBox="1">
            <a:spLocks noGrp="1"/>
          </p:cNvSpPr>
          <p:nvPr>
            <p:ph type="title" idx="4294967295"/>
          </p:nvPr>
        </p:nvSpPr>
        <p:spPr>
          <a:xfrm>
            <a:off x="142200" y="5655950"/>
            <a:ext cx="11907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</a:pPr>
            <a:r>
              <a:rPr lang="en-US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Wrap-Up &amp; Public Comments</a:t>
            </a:r>
            <a:endParaRPr sz="480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8"/>
          <p:cNvPicPr preferRelativeResize="0"/>
          <p:nvPr/>
        </p:nvPicPr>
        <p:blipFill rotWithShape="1">
          <a:blip r:embed="rId3">
            <a:alphaModFix/>
          </a:blip>
          <a:srcRect l="7800" t="14206" b="12976"/>
          <a:stretch/>
        </p:blipFill>
        <p:spPr>
          <a:xfrm>
            <a:off x="134200" y="2381250"/>
            <a:ext cx="3221801" cy="152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611188" y="533400"/>
            <a:ext cx="10514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</a:pPr>
            <a:br>
              <a:rPr lang="en-US" sz="5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8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Partners</a:t>
            </a:r>
            <a:endParaRPr sz="480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50" name="Google Shape;25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1286" y="1960009"/>
            <a:ext cx="2118509" cy="211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0869" y="2040180"/>
            <a:ext cx="3684389" cy="193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4147" y="2040180"/>
            <a:ext cx="1896513" cy="200205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8"/>
          <p:cNvSpPr/>
          <p:nvPr/>
        </p:nvSpPr>
        <p:spPr>
          <a:xfrm>
            <a:off x="304125" y="4927600"/>
            <a:ext cx="113757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sz="24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cooperative project is funded in part by the Texas Commission on Environmental Quality (TCEQ) through a United States Environmental Protection Agency (EPA) grant.</a:t>
            </a:r>
            <a:endParaRPr sz="240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253351" y="4463525"/>
            <a:ext cx="5317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</a:t>
            </a:r>
            <a:r>
              <a:rPr lang="en-US" sz="240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And Shoal Creek Stakeholders</a:t>
            </a:r>
            <a: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2" y="416725"/>
            <a:ext cx="119658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</a:pPr>
            <a:br>
              <a:rPr lang="en-US" sz="540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480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Welcome</a:t>
            </a:r>
            <a:r>
              <a:rPr lang="en-US" sz="4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&amp; Agenda Review</a:t>
            </a:r>
            <a:endParaRPr sz="480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317635" y="4927599"/>
            <a:ext cx="109599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317625" y="1471250"/>
            <a:ext cx="11683800" cy="45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Montserrat"/>
                <a:ea typeface="Montserrat"/>
                <a:cs typeface="Montserrat"/>
                <a:sym typeface="Montserrat"/>
              </a:rPr>
              <a:t>Quick Updates: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By Laws revised and added to project website: </a:t>
            </a:r>
            <a:r>
              <a:rPr lang="en-US" sz="2000" i="1">
                <a:latin typeface="Montserrat"/>
                <a:ea typeface="Montserrat"/>
                <a:cs typeface="Montserrat"/>
                <a:sym typeface="Montserrat"/>
              </a:rPr>
              <a:t>shoalcreekconservancy.org/watershedplan</a:t>
            </a:r>
            <a:endParaRPr sz="2000" i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Comments received on Watershed Characterization Report, next draft Jan. 30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Next meeting on Jan. 30 from 9:30 to 11 a.m (location downtown TBD)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latin typeface="Montserrat"/>
                <a:ea typeface="Montserrat"/>
                <a:cs typeface="Montserrat"/>
                <a:sym typeface="Montserrat"/>
              </a:rPr>
              <a:t>Today: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Facilitated goal discussion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Organizational Meeting of Working Groups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32" descr="people7_emilypeacock.JPG"/>
          <p:cNvPicPr preferRelativeResize="0"/>
          <p:nvPr/>
        </p:nvPicPr>
        <p:blipFill rotWithShape="1">
          <a:blip r:embed="rId3">
            <a:alphaModFix/>
          </a:blip>
          <a:srcRect b="39536"/>
          <a:stretch/>
        </p:blipFill>
        <p:spPr>
          <a:xfrm>
            <a:off x="0" y="1523963"/>
            <a:ext cx="12192000" cy="5528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240338" y="784350"/>
            <a:ext cx="10514100" cy="63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April </a:t>
            </a:r>
            <a:br>
              <a:rPr lang="en-US" sz="36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en-US" sz="36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August 15 Recap &amp;</a:t>
            </a:r>
            <a:endParaRPr sz="3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Goal Statement Reminder</a:t>
            </a:r>
            <a:endParaRPr sz="3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238850" y="2065750"/>
            <a:ext cx="7350000" cy="3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222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Shoal Creek is a model healthy and resilient </a:t>
            </a:r>
            <a:r>
              <a:rPr lang="en-US" sz="2400" b="1" u="sng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urban watershed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that benefits people and nature and is supported by a well-informed and engaged community.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 rotWithShape="1">
          <a:blip r:embed="rId3">
            <a:alphaModFix/>
          </a:blip>
          <a:srcRect r="44342"/>
          <a:stretch/>
        </p:blipFill>
        <p:spPr>
          <a:xfrm>
            <a:off x="7795400" y="-17275"/>
            <a:ext cx="4567199" cy="689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B6E8-963F-431E-B1C0-72550203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811036" cy="633046"/>
          </a:xfrm>
        </p:spPr>
        <p:txBody>
          <a:bodyPr/>
          <a:lstStyle/>
          <a:p>
            <a:r>
              <a:rPr lang="en-US" dirty="0"/>
              <a:t>Water Goals -  Summary from August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34399-5824-4CBB-B050-BD93FED64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431" y="1852245"/>
            <a:ext cx="11629748" cy="5005755"/>
          </a:xfrm>
        </p:spPr>
        <p:txBody>
          <a:bodyPr/>
          <a:lstStyle/>
          <a:p>
            <a:r>
              <a:rPr lang="en-US" dirty="0"/>
              <a:t>Achieve contact recreation standards per TCEQ</a:t>
            </a:r>
          </a:p>
          <a:p>
            <a:r>
              <a:rPr lang="en-US" dirty="0"/>
              <a:t>Promote baseflow enhancement</a:t>
            </a:r>
          </a:p>
          <a:p>
            <a:r>
              <a:rPr lang="en-US" dirty="0"/>
              <a:t>Promote aquatic health</a:t>
            </a:r>
          </a:p>
          <a:p>
            <a:r>
              <a:rPr lang="en-US" dirty="0"/>
              <a:t>Enhance riparian health</a:t>
            </a:r>
          </a:p>
          <a:p>
            <a:r>
              <a:rPr lang="en-US" dirty="0"/>
              <a:t>Support City flood mitigation efforts</a:t>
            </a:r>
          </a:p>
          <a:p>
            <a:r>
              <a:rPr lang="en-US" dirty="0"/>
              <a:t>Consistently achieve “Good” water quality within 20 years per EII</a:t>
            </a:r>
          </a:p>
        </p:txBody>
      </p:sp>
    </p:spTree>
    <p:extLst>
      <p:ext uri="{BB962C8B-B14F-4D97-AF65-F5344CB8AC3E}">
        <p14:creationId xmlns:p14="http://schemas.microsoft.com/office/powerpoint/2010/main" val="87510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F3C3-8599-4686-A8A2-FE6770C1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5663D-BC28-42EF-965C-773BBA47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2245"/>
            <a:ext cx="10517188" cy="487702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5400" indent="0">
              <a:buNone/>
            </a:pPr>
            <a:r>
              <a:rPr lang="en-US" sz="2000" dirty="0"/>
              <a:t>EII - Environmental Integrity Index (water quality, sediment, contact recreation, non-contact recreation, physical integrity, aquatic life, </a:t>
            </a:r>
            <a:r>
              <a:rPr lang="en-US" sz="2000" dirty="0" err="1"/>
              <a:t>benthics</a:t>
            </a:r>
            <a:r>
              <a:rPr lang="en-US" sz="2000" dirty="0"/>
              <a:t>, diatoms) 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ED1288-EDFB-45DD-A773-48860CB4B390}"/>
              </a:ext>
            </a:extLst>
          </p:cNvPr>
          <p:cNvGraphicFramePr>
            <a:graphicFrameLocks noGrp="1"/>
          </p:cNvGraphicFramePr>
          <p:nvPr/>
        </p:nvGraphicFramePr>
        <p:xfrm>
          <a:off x="1455576" y="1677878"/>
          <a:ext cx="7963630" cy="4020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081">
                  <a:extLst>
                    <a:ext uri="{9D8B030D-6E8A-4147-A177-3AD203B41FA5}">
                      <a16:colId xmlns:a16="http://schemas.microsoft.com/office/drawing/2014/main" val="2929567951"/>
                    </a:ext>
                  </a:extLst>
                </a:gridCol>
                <a:gridCol w="1078284">
                  <a:extLst>
                    <a:ext uri="{9D8B030D-6E8A-4147-A177-3AD203B41FA5}">
                      <a16:colId xmlns:a16="http://schemas.microsoft.com/office/drawing/2014/main" val="841696551"/>
                    </a:ext>
                  </a:extLst>
                </a:gridCol>
                <a:gridCol w="1073173">
                  <a:extLst>
                    <a:ext uri="{9D8B030D-6E8A-4147-A177-3AD203B41FA5}">
                      <a16:colId xmlns:a16="http://schemas.microsoft.com/office/drawing/2014/main" val="1350637501"/>
                    </a:ext>
                  </a:extLst>
                </a:gridCol>
                <a:gridCol w="1131666">
                  <a:extLst>
                    <a:ext uri="{9D8B030D-6E8A-4147-A177-3AD203B41FA5}">
                      <a16:colId xmlns:a16="http://schemas.microsoft.com/office/drawing/2014/main" val="3566356166"/>
                    </a:ext>
                  </a:extLst>
                </a:gridCol>
                <a:gridCol w="943136">
                  <a:extLst>
                    <a:ext uri="{9D8B030D-6E8A-4147-A177-3AD203B41FA5}">
                      <a16:colId xmlns:a16="http://schemas.microsoft.com/office/drawing/2014/main" val="3111061453"/>
                    </a:ext>
                  </a:extLst>
                </a:gridCol>
                <a:gridCol w="2290290">
                  <a:extLst>
                    <a:ext uri="{9D8B030D-6E8A-4147-A177-3AD203B41FA5}">
                      <a16:colId xmlns:a16="http://schemas.microsoft.com/office/drawing/2014/main" val="3128735689"/>
                    </a:ext>
                  </a:extLst>
                </a:gridCol>
              </a:tblGrid>
              <a:tr h="112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Watershed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 Cover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EII Score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out of 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Water Quality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Developed Area Treated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34713"/>
                  </a:ext>
                </a:extLst>
              </a:tr>
              <a:tr h="963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Shoal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Urban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Fair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Minimal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794486"/>
                  </a:ext>
                </a:extLst>
              </a:tr>
              <a:tr h="963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Williamson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Suburban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Moderate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5106151"/>
                  </a:ext>
                </a:extLst>
              </a:tr>
              <a:tr h="963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Bull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Suburban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Very Good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344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87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07A7-03B1-4A29-82F5-1B0E7F19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49F5C-3B77-4955-B846-22D47EB17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6CF7F1-135C-4153-B74C-48C831B37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00" y="1239086"/>
            <a:ext cx="10517188" cy="56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3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863E-5106-4C93-92E1-B21A1DCF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1352212" cy="633046"/>
          </a:xfrm>
        </p:spPr>
        <p:txBody>
          <a:bodyPr/>
          <a:lstStyle/>
          <a:p>
            <a:r>
              <a:rPr lang="en-US" dirty="0"/>
              <a:t> Current Conditions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302BA9-B2EE-43BC-B301-A86F6FCB4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339401"/>
              </p:ext>
            </p:extLst>
          </p:nvPr>
        </p:nvGraphicFramePr>
        <p:xfrm>
          <a:off x="1231641" y="1754155"/>
          <a:ext cx="8752113" cy="4758061"/>
        </p:xfrm>
        <a:graphic>
          <a:graphicData uri="http://schemas.openxmlformats.org/drawingml/2006/table">
            <a:tbl>
              <a:tblPr/>
              <a:tblGrid>
                <a:gridCol w="2917371">
                  <a:extLst>
                    <a:ext uri="{9D8B030D-6E8A-4147-A177-3AD203B41FA5}">
                      <a16:colId xmlns:a16="http://schemas.microsoft.com/office/drawing/2014/main" val="2058106679"/>
                    </a:ext>
                  </a:extLst>
                </a:gridCol>
                <a:gridCol w="2917371">
                  <a:extLst>
                    <a:ext uri="{9D8B030D-6E8A-4147-A177-3AD203B41FA5}">
                      <a16:colId xmlns:a16="http://schemas.microsoft.com/office/drawing/2014/main" val="3589498740"/>
                    </a:ext>
                  </a:extLst>
                </a:gridCol>
                <a:gridCol w="2917371">
                  <a:extLst>
                    <a:ext uri="{9D8B030D-6E8A-4147-A177-3AD203B41FA5}">
                      <a16:colId xmlns:a16="http://schemas.microsoft.com/office/drawing/2014/main" val="4232330994"/>
                    </a:ext>
                  </a:extLst>
                </a:gridCol>
              </a:tblGrid>
              <a:tr h="110038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Standards/Criteria/Goal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Criteria/Goal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Performance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776657"/>
                  </a:ext>
                </a:extLst>
              </a:tr>
              <a:tr h="7291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Bacteria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 MPN/100 mL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Met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15529"/>
                  </a:ext>
                </a:extLst>
              </a:tr>
              <a:tr h="7291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Phosphorus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0.69 mg/L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418164"/>
                  </a:ext>
                </a:extLst>
              </a:tr>
              <a:tr h="7291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Nitrogen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1.95 mg/L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42542"/>
                  </a:ext>
                </a:extLst>
              </a:tr>
              <a:tr h="7291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suspended solids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mg/L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09157"/>
                  </a:ext>
                </a:extLst>
              </a:tr>
              <a:tr h="7291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EII Score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Good to Very Good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Met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70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9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5C8E9-5EF2-4AF6-AE21-A29BC639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1240245" cy="633046"/>
          </a:xfrm>
        </p:spPr>
        <p:txBody>
          <a:bodyPr/>
          <a:lstStyle/>
          <a:p>
            <a:r>
              <a:rPr lang="en-US" dirty="0"/>
              <a:t>Measures to Meet Contact Recreation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D3C96A-5C83-48B5-9ECC-C318B2889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61190"/>
              </p:ext>
            </p:extLst>
          </p:nvPr>
        </p:nvGraphicFramePr>
        <p:xfrm>
          <a:off x="1775534" y="1729591"/>
          <a:ext cx="9128842" cy="4801838"/>
        </p:xfrm>
        <a:graphic>
          <a:graphicData uri="http://schemas.openxmlformats.org/drawingml/2006/table">
            <a:tbl>
              <a:tblPr/>
              <a:tblGrid>
                <a:gridCol w="5946385">
                  <a:extLst>
                    <a:ext uri="{9D8B030D-6E8A-4147-A177-3AD203B41FA5}">
                      <a16:colId xmlns:a16="http://schemas.microsoft.com/office/drawing/2014/main" val="3038376065"/>
                    </a:ext>
                  </a:extLst>
                </a:gridCol>
                <a:gridCol w="1359877">
                  <a:extLst>
                    <a:ext uri="{9D8B030D-6E8A-4147-A177-3AD203B41FA5}">
                      <a16:colId xmlns:a16="http://schemas.microsoft.com/office/drawing/2014/main" val="2576367514"/>
                    </a:ext>
                  </a:extLst>
                </a:gridCol>
                <a:gridCol w="1200539">
                  <a:extLst>
                    <a:ext uri="{9D8B030D-6E8A-4147-A177-3AD203B41FA5}">
                      <a16:colId xmlns:a16="http://schemas.microsoft.com/office/drawing/2014/main" val="4286306548"/>
                    </a:ext>
                  </a:extLst>
                </a:gridCol>
                <a:gridCol w="622041">
                  <a:extLst>
                    <a:ext uri="{9D8B030D-6E8A-4147-A177-3AD203B41FA5}">
                      <a16:colId xmlns:a16="http://schemas.microsoft.com/office/drawing/2014/main" val="4245531890"/>
                    </a:ext>
                  </a:extLst>
                </a:gridCol>
              </a:tblGrid>
              <a:tr h="67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Measure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Effectiveness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Feasibility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Cost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467121"/>
                  </a:ext>
                </a:extLst>
              </a:tr>
              <a:tr h="67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Scoop the Poop Program (Dog waste education in parks)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742523"/>
                  </a:ext>
                </a:extLst>
              </a:tr>
              <a:tr h="67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Install Pet Waste Bag Dispensers in Parks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58031"/>
                  </a:ext>
                </a:extLst>
              </a:tr>
              <a:tr h="744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Private Lateral Inspection Program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$$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5859"/>
                  </a:ext>
                </a:extLst>
              </a:tr>
              <a:tr h="67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Wastewater Infrastructure Inspection &amp; Repair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$-$$$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043"/>
                  </a:ext>
                </a:extLst>
              </a:tr>
              <a:tr h="67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Residential Education Programs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669149"/>
                  </a:ext>
                </a:extLst>
              </a:tr>
              <a:tr h="67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Sanitary Sewer Overflow Response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$-$$$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53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62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712E-B081-4ABF-85B0-6BB54AC7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E.Coli</a:t>
            </a:r>
            <a:r>
              <a:rPr lang="en-US" dirty="0"/>
              <a:t> Load Duration Curve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738DD0-71D4-4C9B-8272-4C51915C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076" y="1039391"/>
            <a:ext cx="8213942" cy="59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9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595</Words>
  <Application>Microsoft Macintosh PowerPoint</Application>
  <PresentationFormat>Widescreen</PresentationFormat>
  <Paragraphs>305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Arial</vt:lpstr>
      <vt:lpstr>Montserrat</vt:lpstr>
      <vt:lpstr>Source Sans Pro</vt:lpstr>
      <vt:lpstr>Montserrat Medium</vt:lpstr>
      <vt:lpstr>Montserrat SemiBold</vt:lpstr>
      <vt:lpstr>Office Theme</vt:lpstr>
      <vt:lpstr>Office Theme</vt:lpstr>
      <vt:lpstr>PowerPoint Presentation</vt:lpstr>
      <vt:lpstr> Welcome &amp; Agenda Review</vt:lpstr>
      <vt:lpstr>April   August 15 Recap &amp; Goal Statement Reminder</vt:lpstr>
      <vt:lpstr>Water Goals -  Summary from August</vt:lpstr>
      <vt:lpstr>Watershed Comparisons</vt:lpstr>
      <vt:lpstr>Watershed Comparison</vt:lpstr>
      <vt:lpstr> Current Conditions</vt:lpstr>
      <vt:lpstr>Measures to Meet Contact Recreation</vt:lpstr>
      <vt:lpstr>E.Coli Load Duration Curve</vt:lpstr>
      <vt:lpstr>Measures to Promote Aquatic Health</vt:lpstr>
      <vt:lpstr>Measures to Promote Aquatic Health</vt:lpstr>
      <vt:lpstr>Measures to Improve Baseflow</vt:lpstr>
      <vt:lpstr>Adaptive Management Process</vt:lpstr>
      <vt:lpstr>Draft Watershed Protection Plan </vt:lpstr>
      <vt:lpstr>WPP Table of Contents</vt:lpstr>
      <vt:lpstr>Next Steps </vt:lpstr>
      <vt:lpstr> Thank you Joanna Wolaver, Shoal Creek Conservancy joanna@shoalcreekconservancy.org www.shoalcreekconservancy.org/watershedplan</vt:lpstr>
      <vt:lpstr>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Hegemier</dc:creator>
  <cp:lastModifiedBy>Microsoft Office User</cp:lastModifiedBy>
  <cp:revision>91</cp:revision>
  <cp:lastPrinted>2019-08-15T15:31:24Z</cp:lastPrinted>
  <dcterms:modified xsi:type="dcterms:W3CDTF">2019-09-25T16:11:33Z</dcterms:modified>
</cp:coreProperties>
</file>