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7023100" cy="93091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Montserrat" pitchFamily="2" charset="77"/>
      <p:regular r:id="rId23"/>
      <p:bold r:id="rId24"/>
      <p:italic r:id="rId25"/>
      <p:boldItalic r:id="rId26"/>
    </p:embeddedFont>
    <p:embeddedFont>
      <p:font typeface="Montserrat Medium" pitchFamily="2" charset="77"/>
      <p:regular r:id="rId27"/>
      <p:bold r:id="rId28"/>
      <p:italic r:id="rId29"/>
      <p:boldItalic r:id="rId30"/>
    </p:embeddedFont>
    <p:embeddedFont>
      <p:font typeface="Montserrat SemiBold" pitchFamily="2" charset="77"/>
      <p:regular r:id="rId31"/>
      <p:bold r:id="rId32"/>
      <p:italic r:id="rId33"/>
      <p:boldItalic r:id="rId34"/>
    </p:embeddedFont>
    <p:embeddedFont>
      <p:font typeface="Source Sans Pro" panose="020B0503030403020204" pitchFamily="34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6"/>
  </p:normalViewPr>
  <p:slideViewPr>
    <p:cSldViewPr snapToGrid="0">
      <p:cViewPr varScale="1">
        <p:scale>
          <a:sx n="106" d="100"/>
          <a:sy n="106" d="100"/>
        </p:scale>
        <p:origin x="792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presProps" Target="presProps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font" Target="fonts/font2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43343" cy="46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93300" rIns="93300" bIns="933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8132" y="0"/>
            <a:ext cx="3043343" cy="46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93300" rIns="93300" bIns="933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93300" rIns="93300" bIns="933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42029"/>
            <a:ext cx="3043343" cy="46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93300" rIns="93300" bIns="933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25" rIns="93300" bIns="466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p1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25" rIns="93300" bIns="46625" anchor="t" anchorCtr="0">
            <a:noAutofit/>
          </a:bodyPr>
          <a:lstStyle/>
          <a:p>
            <a:pPr marL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-US"/>
              <a:t>Intro slide only</a:t>
            </a:r>
            <a:endParaRPr/>
          </a:p>
        </p:txBody>
      </p:sp>
      <p:sp>
        <p:nvSpPr>
          <p:cNvPr id="100" name="Google Shape;100;p1:notes"/>
          <p:cNvSpPr txBox="1">
            <a:spLocks noGrp="1"/>
          </p:cNvSpPr>
          <p:nvPr>
            <p:ph type="sldNum" idx="12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25" rIns="93300" bIns="466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7c8dd1e0c7_0_247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00" cy="4189200"/>
          </a:xfrm>
          <a:prstGeom prst="rect">
            <a:avLst/>
          </a:prstGeom>
        </p:spPr>
        <p:txBody>
          <a:bodyPr spcFirstLastPara="1" wrap="square" lIns="93300" tIns="93300" rIns="93300" bIns="93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g7c8dd1e0c7_0_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000" cy="3490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7c8dd1e0c7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0172" y="698183"/>
            <a:ext cx="6242700" cy="3490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g7c8dd1e0c7_0_50:notes"/>
          <p:cNvSpPr txBox="1">
            <a:spLocks noGrp="1"/>
          </p:cNvSpPr>
          <p:nvPr>
            <p:ph type="body" idx="1"/>
          </p:nvPr>
        </p:nvSpPr>
        <p:spPr>
          <a:xfrm>
            <a:off x="702310" y="4421822"/>
            <a:ext cx="5618400" cy="41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50" tIns="46700" rIns="93450" bIns="46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NICK - Please edit as you see fit!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Stakeholder involvement and diverse representative key to success - essential component of  WAP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Why?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69900" marR="0" lvl="1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Enhances cooperation, collaboration, and community participation. 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69900" marR="0" lvl="1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Provides insight about public concerns and values that help bridge scientific research and community-driven efforts. 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Shoal Creek Watershed Stakeholder is anyone who lives, works and shares an interest in protecting and restoring the Shoal Creek watershed. 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intent of this planning process is to be inclusive, open and welcoming to all. 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There will be no limit on the number of participants.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The Committee will be a non-voting entity.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g7c8dd1e0c7_0_50:notes"/>
          <p:cNvSpPr txBox="1">
            <a:spLocks noGrp="1"/>
          </p:cNvSpPr>
          <p:nvPr>
            <p:ph type="sldNum" idx="12"/>
          </p:nvPr>
        </p:nvSpPr>
        <p:spPr>
          <a:xfrm>
            <a:off x="3978131" y="8842030"/>
            <a:ext cx="3043200" cy="4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50" tIns="46700" rIns="93450" bIns="46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7c8dd1e0c7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0172" y="698183"/>
            <a:ext cx="6242700" cy="3490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g7c8dd1e0c7_0_146:notes"/>
          <p:cNvSpPr txBox="1">
            <a:spLocks noGrp="1"/>
          </p:cNvSpPr>
          <p:nvPr>
            <p:ph type="body" idx="1"/>
          </p:nvPr>
        </p:nvSpPr>
        <p:spPr>
          <a:xfrm>
            <a:off x="702310" y="4421822"/>
            <a:ext cx="5618400" cy="41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50" tIns="46700" rIns="93450" bIns="46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g7c8dd1e0c7_0_146:notes"/>
          <p:cNvSpPr txBox="1">
            <a:spLocks noGrp="1"/>
          </p:cNvSpPr>
          <p:nvPr>
            <p:ph type="sldNum" idx="12"/>
          </p:nvPr>
        </p:nvSpPr>
        <p:spPr>
          <a:xfrm>
            <a:off x="3978131" y="8842030"/>
            <a:ext cx="3043200" cy="4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50" tIns="46700" rIns="93450" bIns="46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7c8dd1e0c7_0_7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00" cy="4189200"/>
          </a:xfrm>
          <a:prstGeom prst="rect">
            <a:avLst/>
          </a:prstGeom>
        </p:spPr>
        <p:txBody>
          <a:bodyPr spcFirstLastPara="1" wrap="square" lIns="93300" tIns="93300" rIns="93300" bIns="93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g7c8dd1e0c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000" cy="3490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7c8dd1e0c7_0_44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00" cy="4189200"/>
          </a:xfrm>
          <a:prstGeom prst="rect">
            <a:avLst/>
          </a:prstGeom>
        </p:spPr>
        <p:txBody>
          <a:bodyPr spcFirstLastPara="1" wrap="square" lIns="93300" tIns="93300" rIns="93300" bIns="93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g7c8dd1e0c7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000" cy="3490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7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93300" rIns="93300" bIns="93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5" name="Google Shape;20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25" rIns="93300" bIns="46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4" name="Google Shape;214;p18:notes"/>
          <p:cNvSpPr txBox="1">
            <a:spLocks noGrp="1"/>
          </p:cNvSpPr>
          <p:nvPr>
            <p:ph type="sldNum" idx="12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25" rIns="93300" bIns="466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2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25" rIns="93300" bIns="46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8" name="Google Shape;108;p2:notes"/>
          <p:cNvSpPr txBox="1">
            <a:spLocks noGrp="1"/>
          </p:cNvSpPr>
          <p:nvPr>
            <p:ph type="sldNum" idx="12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25" rIns="93300" bIns="466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3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93300" rIns="93300" bIns="93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7" name="Google Shape;117;p3:notes"/>
          <p:cNvSpPr txBox="1">
            <a:spLocks noGrp="1"/>
          </p:cNvSpPr>
          <p:nvPr>
            <p:ph type="sldNum" idx="12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25" rIns="93300" bIns="466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7c8dd1e0c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000" cy="3490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g7c8dd1e0c7_0_0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00" cy="41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93300" rIns="93300" bIns="93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5" name="Google Shape;125;g7c8dd1e0c7_0_0:notes"/>
          <p:cNvSpPr txBox="1">
            <a:spLocks noGrp="1"/>
          </p:cNvSpPr>
          <p:nvPr>
            <p:ph type="sldNum" idx="12"/>
          </p:nvPr>
        </p:nvSpPr>
        <p:spPr>
          <a:xfrm>
            <a:off x="3978132" y="8842029"/>
            <a:ext cx="3043200" cy="4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25" rIns="93300" bIns="466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7c8dd1e0c7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000" cy="3490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g7c8dd1e0c7_0_22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00" cy="41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93300" rIns="93300" bIns="93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3" name="Google Shape;133;g7c8dd1e0c7_0_22:notes"/>
          <p:cNvSpPr txBox="1">
            <a:spLocks noGrp="1"/>
          </p:cNvSpPr>
          <p:nvPr>
            <p:ph type="sldNum" idx="12"/>
          </p:nvPr>
        </p:nvSpPr>
        <p:spPr>
          <a:xfrm>
            <a:off x="3978132" y="8842029"/>
            <a:ext cx="3043200" cy="4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25" rIns="93300" bIns="466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7c8dd1e0c7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000" cy="3490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g7c8dd1e0c7_0_29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00" cy="41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93300" rIns="93300" bIns="93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1" name="Google Shape;141;g7c8dd1e0c7_0_29:notes"/>
          <p:cNvSpPr txBox="1">
            <a:spLocks noGrp="1"/>
          </p:cNvSpPr>
          <p:nvPr>
            <p:ph type="sldNum" idx="12"/>
          </p:nvPr>
        </p:nvSpPr>
        <p:spPr>
          <a:xfrm>
            <a:off x="3978132" y="8842029"/>
            <a:ext cx="3043200" cy="4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25" rIns="93300" bIns="466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6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300" tIns="93300" rIns="93300" bIns="93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7c8dd1e0c7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000" cy="3490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g7c8dd1e0c7_0_36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00" cy="41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93300" rIns="93300" bIns="93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5" name="Google Shape;155;g7c8dd1e0c7_0_36:notes"/>
          <p:cNvSpPr txBox="1">
            <a:spLocks noGrp="1"/>
          </p:cNvSpPr>
          <p:nvPr>
            <p:ph type="sldNum" idx="12"/>
          </p:nvPr>
        </p:nvSpPr>
        <p:spPr>
          <a:xfrm>
            <a:off x="3978132" y="8842029"/>
            <a:ext cx="3043200" cy="4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25" rIns="93300" bIns="466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7c8dd1e0c7_0_17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00" cy="4189200"/>
          </a:xfrm>
          <a:prstGeom prst="rect">
            <a:avLst/>
          </a:prstGeom>
        </p:spPr>
        <p:txBody>
          <a:bodyPr spcFirstLastPara="1" wrap="square" lIns="93300" tIns="93300" rIns="93300" bIns="93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g7c8dd1e0c7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000" cy="3490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 i="0" u="none" strike="noStrike" cap="none">
                <a:solidFill>
                  <a:schemeClr val="dk1"/>
                </a:solidFill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i="0" u="none" strike="noStrike" cap="none">
                <a:solidFill>
                  <a:schemeClr val="dk1"/>
                </a:solidFill>
              </a:defRPr>
            </a:lvl1pPr>
            <a:lvl2pPr marR="0"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Source Sans Pro"/>
              <a:buNone/>
              <a:defRPr sz="4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ource Sans Pro"/>
              <a:buNone/>
              <a:defRPr sz="3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1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Source Sans Pro"/>
              <a:buNone/>
              <a:defRPr sz="4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p1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Source Sans Pro"/>
              <a:buNone/>
              <a:defRPr sz="4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0"/>
            <a:ext cx="12192000" cy="1570038"/>
          </a:xfrm>
          <a:prstGeom prst="rect">
            <a:avLst/>
          </a:prstGeom>
          <a:solidFill>
            <a:srgbClr val="185D6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10514012" cy="633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 Medium"/>
              <a:buNone/>
              <a:defRPr sz="44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1"/>
          </p:nvPr>
        </p:nvSpPr>
        <p:spPr>
          <a:xfrm>
            <a:off x="838200" y="1852245"/>
            <a:ext cx="10517188" cy="456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ontent with Caption">
  <p:cSld name="3_Content with Caption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85D6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1" y="0"/>
            <a:ext cx="4548554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 i="0" u="none" strike="noStrike" cap="none">
                <a:solidFill>
                  <a:schemeClr val="dk1"/>
                </a:solidFill>
              </a:defRPr>
            </a:lvl1pPr>
            <a:lvl2pPr marL="914400" marR="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0" y="715107"/>
            <a:ext cx="12192000" cy="1570038"/>
          </a:xfrm>
          <a:prstGeom prst="rect">
            <a:avLst/>
          </a:prstGeom>
          <a:solidFill>
            <a:srgbClr val="14B7C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839788" y="1172307"/>
            <a:ext cx="10514012" cy="633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 i="0" u="none" strike="noStrike" cap="none">
                <a:solidFill>
                  <a:schemeClr val="lt1"/>
                </a:solidFill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2"/>
          </p:nvPr>
        </p:nvSpPr>
        <p:spPr>
          <a:xfrm>
            <a:off x="4935414" y="2543908"/>
            <a:ext cx="6419973" cy="386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ontserrat SemiBold"/>
              <a:buNone/>
              <a:defRPr sz="480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with Caption">
  <p:cSld name="1_Content with Ca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body" idx="1"/>
          </p:nvPr>
        </p:nvSpPr>
        <p:spPr>
          <a:xfrm>
            <a:off x="1" y="0"/>
            <a:ext cx="4548554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6"/>
          <p:cNvSpPr/>
          <p:nvPr/>
        </p:nvSpPr>
        <p:spPr>
          <a:xfrm>
            <a:off x="0" y="715107"/>
            <a:ext cx="12192000" cy="1570038"/>
          </a:xfrm>
          <a:prstGeom prst="rect">
            <a:avLst/>
          </a:prstGeom>
          <a:solidFill>
            <a:srgbClr val="185D6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839788" y="1172307"/>
            <a:ext cx="10514012" cy="633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Source Sans Pro"/>
              <a:buNone/>
              <a:defRPr sz="44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4935414" y="2543908"/>
            <a:ext cx="6419973" cy="386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ntent with Caption">
  <p:cSld name="2_Content with 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7643446" y="0"/>
            <a:ext cx="4548554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7"/>
          <p:cNvSpPr/>
          <p:nvPr/>
        </p:nvSpPr>
        <p:spPr>
          <a:xfrm>
            <a:off x="0" y="715107"/>
            <a:ext cx="12192000" cy="1570038"/>
          </a:xfrm>
          <a:prstGeom prst="rect">
            <a:avLst/>
          </a:prstGeom>
          <a:solidFill>
            <a:srgbClr val="185D6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7"/>
          <p:cNvSpPr txBox="1">
            <a:spLocks noGrp="1"/>
          </p:cNvSpPr>
          <p:nvPr>
            <p:ph type="title"/>
          </p:nvPr>
        </p:nvSpPr>
        <p:spPr>
          <a:xfrm>
            <a:off x="839788" y="1172307"/>
            <a:ext cx="10514012" cy="633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Source Sans Pro"/>
              <a:buNone/>
              <a:defRPr sz="44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2"/>
          </p:nvPr>
        </p:nvSpPr>
        <p:spPr>
          <a:xfrm>
            <a:off x="839788" y="2648988"/>
            <a:ext cx="6419973" cy="386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Source Sans Pro"/>
              <a:buNone/>
              <a:defRPr sz="4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Source Sans Pro"/>
              <a:buNone/>
              <a:defRPr sz="6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Source Sans Pro"/>
              <a:buNone/>
              <a:defRPr sz="4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 Medium"/>
              <a:buNone/>
              <a:defRPr sz="4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•"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•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MTZReFrDsxe06vKWbaRpggT1scJAeNX0kEldu79q2-M/edit?pli=1#gid=0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6"/>
          <p:cNvPicPr preferRelativeResize="0"/>
          <p:nvPr/>
        </p:nvPicPr>
        <p:blipFill rotWithShape="1">
          <a:blip r:embed="rId3">
            <a:alphaModFix/>
          </a:blip>
          <a:srcRect l="7800" t="14205" b="12976"/>
          <a:stretch/>
        </p:blipFill>
        <p:spPr>
          <a:xfrm>
            <a:off x="9382225" y="5535225"/>
            <a:ext cx="2809774" cy="1331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6"/>
          <p:cNvSpPr txBox="1">
            <a:spLocks noGrp="1"/>
          </p:cNvSpPr>
          <p:nvPr>
            <p:ph type="subTitle" idx="1"/>
          </p:nvPr>
        </p:nvSpPr>
        <p:spPr>
          <a:xfrm>
            <a:off x="88650" y="4843538"/>
            <a:ext cx="10279500" cy="14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5D62"/>
              </a:buClr>
              <a:buSzPts val="2400"/>
              <a:buFont typeface="Arial"/>
              <a:buNone/>
            </a:pPr>
            <a:r>
              <a:rPr lang="en-US" sz="3600" i="0" u="none" strike="noStrike" cap="none">
                <a:solidFill>
                  <a:srgbClr val="185D6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SHOAL CREEK WATERSHED ACTION</a:t>
            </a:r>
            <a:r>
              <a:rPr lang="en-US" sz="3600">
                <a:solidFill>
                  <a:srgbClr val="185D6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r>
              <a:rPr lang="en-US" sz="3600" i="0" u="none" strike="noStrike" cap="none">
                <a:solidFill>
                  <a:srgbClr val="185D6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PLAN</a:t>
            </a:r>
            <a:endParaRPr sz="3600" i="0" u="none" strike="noStrike" cap="none">
              <a:solidFill>
                <a:srgbClr val="185D6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5D62"/>
              </a:buClr>
              <a:buSzPts val="2400"/>
              <a:buFont typeface="Arial"/>
              <a:buNone/>
            </a:pPr>
            <a:r>
              <a:rPr lang="en-US" sz="3600">
                <a:solidFill>
                  <a:srgbClr val="185D6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Steering Committee Meeting:  1.22.20</a:t>
            </a:r>
            <a:endParaRPr sz="3600">
              <a:solidFill>
                <a:srgbClr val="185D6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04" name="Google Shape;104;p16"/>
          <p:cNvPicPr preferRelativeResize="0"/>
          <p:nvPr/>
        </p:nvPicPr>
        <p:blipFill rotWithShape="1">
          <a:blip r:embed="rId4">
            <a:alphaModFix/>
          </a:blip>
          <a:srcRect l="280" t="27692" r="-279" b="-19209"/>
          <a:stretch/>
        </p:blipFill>
        <p:spPr>
          <a:xfrm>
            <a:off x="88650" y="-61563"/>
            <a:ext cx="11194868" cy="61427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10811100" cy="6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 Medium"/>
              <a:buNone/>
            </a:pPr>
            <a:r>
              <a:rPr lang="en-US"/>
              <a:t>Table 7</a:t>
            </a:r>
            <a:endParaRPr/>
          </a:p>
        </p:txBody>
      </p:sp>
      <p:sp>
        <p:nvSpPr>
          <p:cNvPr id="172" name="Google Shape;172;p25"/>
          <p:cNvSpPr txBox="1">
            <a:spLocks noGrp="1"/>
          </p:cNvSpPr>
          <p:nvPr>
            <p:ph type="body" idx="1"/>
          </p:nvPr>
        </p:nvSpPr>
        <p:spPr>
          <a:xfrm>
            <a:off x="73606" y="1852195"/>
            <a:ext cx="11629800" cy="50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Reference printed copies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2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r="5873"/>
          <a:stretch/>
        </p:blipFill>
        <p:spPr>
          <a:xfrm>
            <a:off x="7359805" y="0"/>
            <a:ext cx="48414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6"/>
          <p:cNvSpPr/>
          <p:nvPr/>
        </p:nvSpPr>
        <p:spPr>
          <a:xfrm>
            <a:off x="-27295" y="696036"/>
            <a:ext cx="12205500" cy="1596900"/>
          </a:xfrm>
          <a:prstGeom prst="rect">
            <a:avLst/>
          </a:prstGeom>
          <a:solidFill>
            <a:srgbClr val="185D6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26"/>
          <p:cNvSpPr txBox="1">
            <a:spLocks noGrp="1"/>
          </p:cNvSpPr>
          <p:nvPr>
            <p:ph type="title"/>
          </p:nvPr>
        </p:nvSpPr>
        <p:spPr>
          <a:xfrm>
            <a:off x="372525" y="1240050"/>
            <a:ext cx="11653500" cy="6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Source Sans Pro"/>
              <a:buNone/>
            </a:pPr>
            <a:r>
              <a:rPr lang="en-US" sz="4200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Stakeholder Committee</a:t>
            </a:r>
            <a:r>
              <a:rPr lang="en-US" sz="4200">
                <a:latin typeface="Montserrat SemiBold"/>
                <a:ea typeface="Montserrat SemiBold"/>
                <a:cs typeface="Montserrat SemiBold"/>
                <a:sym typeface="Montserrat SemiBold"/>
              </a:rPr>
              <a:t>: Role &amp; Structure</a:t>
            </a:r>
            <a:endParaRPr sz="4200" i="0" u="none" strike="noStrike" cap="non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81" name="Google Shape;181;p26"/>
          <p:cNvSpPr txBox="1">
            <a:spLocks noGrp="1"/>
          </p:cNvSpPr>
          <p:nvPr>
            <p:ph type="body" idx="2"/>
          </p:nvPr>
        </p:nvSpPr>
        <p:spPr>
          <a:xfrm>
            <a:off x="50800" y="2301850"/>
            <a:ext cx="7430700" cy="44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Purpose: </a:t>
            </a:r>
            <a:endParaRPr sz="240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85800" marR="0" lvl="1" indent="-1968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</a:pPr>
            <a:r>
              <a:rPr lang="en-US"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Provide insight about public concerns and values, institutional knowledge</a:t>
            </a:r>
            <a:endParaRPr sz="180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85800" marR="0" lvl="1" indent="-1968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</a:pPr>
            <a:r>
              <a:rPr lang="en-US"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Help bridge scientific research </a:t>
            </a:r>
            <a:r>
              <a:rPr lang="en-US" sz="1800">
                <a:latin typeface="Montserrat"/>
                <a:ea typeface="Montserrat"/>
                <a:cs typeface="Montserrat"/>
                <a:sym typeface="Montserrat"/>
              </a:rPr>
              <a:t>&amp;</a:t>
            </a:r>
            <a:r>
              <a:rPr lang="en-US"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community</a:t>
            </a:r>
            <a:r>
              <a:rPr lang="en-US" sz="18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efforts</a:t>
            </a:r>
            <a:endParaRPr sz="180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85800" marR="0" lvl="1" indent="-1968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</a:pPr>
            <a:r>
              <a:rPr lang="en-US"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Help develop the Plan</a:t>
            </a:r>
            <a:r>
              <a:rPr lang="en-US" sz="1800">
                <a:latin typeface="Montserrat"/>
                <a:ea typeface="Montserrat"/>
                <a:cs typeface="Montserrat"/>
                <a:sym typeface="Montserrat"/>
              </a:rPr>
              <a:t> &amp; </a:t>
            </a:r>
            <a:r>
              <a:rPr lang="en-US"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identify issues, goal</a:t>
            </a:r>
            <a:r>
              <a:rPr lang="en-US" sz="1800"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solutions</a:t>
            </a:r>
            <a:endParaRPr sz="180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Structure: </a:t>
            </a:r>
            <a:endParaRPr sz="240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85800" marR="0" lvl="1" indent="-1968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</a:pPr>
            <a:r>
              <a:rPr lang="en-US"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Inclusive, open and welcoming to all</a:t>
            </a:r>
            <a:endParaRPr sz="180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85800" marR="0" lvl="1" indent="-1968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</a:pPr>
            <a:r>
              <a:rPr lang="en-US" sz="1800">
                <a:latin typeface="Montserrat"/>
                <a:ea typeface="Montserrat"/>
                <a:cs typeface="Montserrat"/>
                <a:sym typeface="Montserrat"/>
              </a:rPr>
              <a:t>Meets every 3 to 4 months, through early 2020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685800" marR="0" lvl="1" indent="-1968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</a:pPr>
            <a:r>
              <a:rPr lang="en-US" sz="1800">
                <a:latin typeface="Montserrat"/>
                <a:ea typeface="Montserrat"/>
                <a:cs typeface="Montserrat"/>
                <a:sym typeface="Montserrat"/>
              </a:rPr>
              <a:t>Steering Committee - subset voting body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685800" marR="0" lvl="1" indent="-1968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</a:pPr>
            <a:r>
              <a:rPr lang="en-US" sz="1800">
                <a:latin typeface="Montserrat"/>
                <a:ea typeface="Montserrat"/>
                <a:cs typeface="Montserrat"/>
                <a:sym typeface="Montserrat"/>
              </a:rPr>
              <a:t>Working Groups - technical expertise and subject matter insight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2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35031" r="21612"/>
          <a:stretch/>
        </p:blipFill>
        <p:spPr>
          <a:xfrm>
            <a:off x="-13648" y="0"/>
            <a:ext cx="44628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7"/>
          <p:cNvSpPr/>
          <p:nvPr/>
        </p:nvSpPr>
        <p:spPr>
          <a:xfrm>
            <a:off x="-13647" y="696036"/>
            <a:ext cx="12205500" cy="1596900"/>
          </a:xfrm>
          <a:prstGeom prst="rect">
            <a:avLst/>
          </a:prstGeom>
          <a:solidFill>
            <a:srgbClr val="185D6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27"/>
          <p:cNvSpPr txBox="1">
            <a:spLocks noGrp="1"/>
          </p:cNvSpPr>
          <p:nvPr>
            <p:ph type="title"/>
          </p:nvPr>
        </p:nvSpPr>
        <p:spPr>
          <a:xfrm>
            <a:off x="87300" y="1248500"/>
            <a:ext cx="12891600" cy="6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Source Sans Pro"/>
              <a:buNone/>
            </a:pPr>
            <a:r>
              <a:rPr lang="en-US" sz="4800">
                <a:latin typeface="Montserrat SemiBold"/>
                <a:ea typeface="Montserrat SemiBold"/>
                <a:cs typeface="Montserrat SemiBold"/>
                <a:sym typeface="Montserrat SemiBold"/>
              </a:rPr>
              <a:t>Steering Committee: Role &amp; Structure</a:t>
            </a:r>
            <a:endParaRPr sz="4800" i="0" u="none" strike="noStrike" cap="non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90" name="Google Shape;190;p27"/>
          <p:cNvSpPr txBox="1">
            <a:spLocks noGrp="1"/>
          </p:cNvSpPr>
          <p:nvPr>
            <p:ph type="body" idx="2"/>
          </p:nvPr>
        </p:nvSpPr>
        <p:spPr>
          <a:xfrm>
            <a:off x="4698675" y="2292925"/>
            <a:ext cx="7099800" cy="38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095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•"/>
            </a:pPr>
            <a:r>
              <a:rPr lang="en-US" sz="2400">
                <a:latin typeface="Montserrat"/>
                <a:ea typeface="Montserrat"/>
                <a:cs typeface="Montserrat"/>
                <a:sym typeface="Montserrat"/>
              </a:rPr>
              <a:t>Voting body of the Stakeholder Committee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095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•"/>
            </a:pPr>
            <a:r>
              <a:rPr lang="en-US" sz="2400">
                <a:latin typeface="Montserrat"/>
                <a:ea typeface="Montserrat"/>
                <a:cs typeface="Montserrat"/>
                <a:sym typeface="Montserrat"/>
              </a:rPr>
              <a:t>Includes representatives of 8 to 10 key decision-making entities but no specified limit to Steering Committee membership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095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•"/>
            </a:pPr>
            <a:r>
              <a:rPr lang="en-US" sz="2400">
                <a:latin typeface="Montserrat"/>
                <a:ea typeface="Montserrat"/>
                <a:cs typeface="Montserrat"/>
                <a:sym typeface="Montserrat"/>
              </a:rPr>
              <a:t>Provides guidance and leadership to WAP development and implementation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095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•"/>
            </a:pPr>
            <a:r>
              <a:rPr lang="en-US" sz="2400">
                <a:latin typeface="Montserrat"/>
                <a:ea typeface="Montserrat"/>
                <a:cs typeface="Montserrat"/>
                <a:sym typeface="Montserrat"/>
              </a:rPr>
              <a:t>Governed by </a:t>
            </a:r>
            <a:r>
              <a:rPr lang="en-US" sz="2400" i="1">
                <a:latin typeface="Montserrat"/>
                <a:ea typeface="Montserrat"/>
                <a:cs typeface="Montserrat"/>
                <a:sym typeface="Montserrat"/>
              </a:rPr>
              <a:t>Ground Rules</a:t>
            </a:r>
            <a:r>
              <a:rPr lang="en-US" sz="240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095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•"/>
            </a:pPr>
            <a:r>
              <a:rPr lang="en-US" sz="2400">
                <a:latin typeface="Montserrat"/>
                <a:ea typeface="Montserrat"/>
                <a:cs typeface="Montserrat"/>
                <a:sym typeface="Montserrat"/>
              </a:rPr>
              <a:t>All decisions shared with full Stakeholder Committee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571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8"/>
          <p:cNvSpPr txBox="1">
            <a:spLocks noGrp="1"/>
          </p:cNvSpPr>
          <p:nvPr>
            <p:ph type="title"/>
          </p:nvPr>
        </p:nvSpPr>
        <p:spPr>
          <a:xfrm>
            <a:off x="839788" y="507350"/>
            <a:ext cx="10811100" cy="6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 Medium"/>
              <a:buNone/>
            </a:pPr>
            <a:r>
              <a:rPr lang="en-US"/>
              <a:t>Steering Committee By Laws</a:t>
            </a:r>
            <a:endParaRPr/>
          </a:p>
        </p:txBody>
      </p:sp>
      <p:sp>
        <p:nvSpPr>
          <p:cNvPr id="196" name="Google Shape;196;p28"/>
          <p:cNvSpPr txBox="1">
            <a:spLocks noGrp="1"/>
          </p:cNvSpPr>
          <p:nvPr>
            <p:ph type="body" idx="1"/>
          </p:nvPr>
        </p:nvSpPr>
        <p:spPr>
          <a:xfrm>
            <a:off x="186431" y="1852245"/>
            <a:ext cx="11629800" cy="50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See printed copies of Public Participation Plan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10811100" cy="6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 Medium"/>
              <a:buNone/>
            </a:pPr>
            <a:r>
              <a:rPr lang="en-US"/>
              <a:t>Next Steps </a:t>
            </a:r>
            <a:endParaRPr/>
          </a:p>
        </p:txBody>
      </p:sp>
      <p:sp>
        <p:nvSpPr>
          <p:cNvPr id="202" name="Google Shape;202;p29"/>
          <p:cNvSpPr txBox="1">
            <a:spLocks noGrp="1"/>
          </p:cNvSpPr>
          <p:nvPr>
            <p:ph type="body" idx="1"/>
          </p:nvPr>
        </p:nvSpPr>
        <p:spPr>
          <a:xfrm>
            <a:off x="186431" y="1852245"/>
            <a:ext cx="11629800" cy="50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Schedule future Steering Committee meetings</a:t>
            </a:r>
            <a:endParaRPr/>
          </a:p>
          <a:p>
            <a: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Quarterly meetings</a:t>
            </a:r>
            <a:endParaRPr/>
          </a:p>
          <a:p>
            <a: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Locations and times of days should vary</a:t>
            </a:r>
            <a:endParaRPr/>
          </a:p>
          <a:p>
            <a: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What days of the week, times of day and locations should we rotate between? 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0"/>
          <p:cNvSpPr/>
          <p:nvPr/>
        </p:nvSpPr>
        <p:spPr>
          <a:xfrm>
            <a:off x="0" y="4489939"/>
            <a:ext cx="12192000" cy="2368061"/>
          </a:xfrm>
          <a:prstGeom prst="rect">
            <a:avLst/>
          </a:prstGeom>
          <a:solidFill>
            <a:srgbClr val="185D6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3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80"/>
              <a:buFont typeface="Source Sans Pro"/>
              <a:buNone/>
            </a:pPr>
            <a:br>
              <a:rPr lang="en-US" sz="648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US" sz="648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Thank you</a:t>
            </a:r>
            <a:br>
              <a:rPr lang="en-US" sz="648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US" sz="252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Joanna Wolaver, Shoal Creek Conservancy</a:t>
            </a:r>
            <a:br>
              <a:rPr lang="en-US" sz="252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US" sz="252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joanna@shoalcreekconservancy.org</a:t>
            </a:r>
            <a:br>
              <a:rPr lang="en-US" sz="252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US" sz="252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www.shoalcreekconservancy.org/watershedplan</a:t>
            </a:r>
            <a:endParaRPr sz="648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09" name="Google Shape;209;p30"/>
          <p:cNvPicPr preferRelativeResize="0"/>
          <p:nvPr/>
        </p:nvPicPr>
        <p:blipFill rotWithShape="1">
          <a:blip r:embed="rId3">
            <a:alphaModFix/>
          </a:blip>
          <a:srcRect l="8198" t="27173" r="6403" b="23429"/>
          <a:stretch/>
        </p:blipFill>
        <p:spPr>
          <a:xfrm>
            <a:off x="0" y="-27300"/>
            <a:ext cx="12192000" cy="5289773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30"/>
          <p:cNvSpPr txBox="1">
            <a:spLocks noGrp="1"/>
          </p:cNvSpPr>
          <p:nvPr>
            <p:ph type="title" idx="4294967295"/>
          </p:nvPr>
        </p:nvSpPr>
        <p:spPr>
          <a:xfrm>
            <a:off x="142200" y="5655950"/>
            <a:ext cx="11907600" cy="6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Source Sans Pro"/>
              <a:buNone/>
            </a:pPr>
            <a:r>
              <a:rPr lang="en-US" sz="4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Wrap-Up &amp; Public Comments</a:t>
            </a:r>
            <a:endParaRPr sz="4800" i="0" u="none" strike="noStrike" cap="non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31"/>
          <p:cNvPicPr preferRelativeResize="0"/>
          <p:nvPr/>
        </p:nvPicPr>
        <p:blipFill rotWithShape="1">
          <a:blip r:embed="rId3">
            <a:alphaModFix/>
          </a:blip>
          <a:srcRect l="7800" t="14205" b="12976"/>
          <a:stretch/>
        </p:blipFill>
        <p:spPr>
          <a:xfrm>
            <a:off x="134200" y="2381250"/>
            <a:ext cx="3221801" cy="1526751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31"/>
          <p:cNvSpPr txBox="1">
            <a:spLocks noGrp="1"/>
          </p:cNvSpPr>
          <p:nvPr>
            <p:ph type="title"/>
          </p:nvPr>
        </p:nvSpPr>
        <p:spPr>
          <a:xfrm>
            <a:off x="611188" y="533400"/>
            <a:ext cx="10514100" cy="6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Source Sans Pro"/>
              <a:buNone/>
            </a:pPr>
            <a:br>
              <a:rPr lang="en-US" sz="54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US" sz="4800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Partners</a:t>
            </a:r>
            <a:endParaRPr sz="4800" i="0" u="none" strike="noStrike" cap="non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218" name="Google Shape;218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61286" y="1960009"/>
            <a:ext cx="2118509" cy="2118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3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20869" y="2040180"/>
            <a:ext cx="3684389" cy="1939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3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284147" y="2040180"/>
            <a:ext cx="1896513" cy="2002052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31"/>
          <p:cNvSpPr/>
          <p:nvPr/>
        </p:nvSpPr>
        <p:spPr>
          <a:xfrm>
            <a:off x="304125" y="4927600"/>
            <a:ext cx="11375700" cy="16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 </a:t>
            </a:r>
            <a:endParaRPr sz="2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1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This cooperative project is funded in part by the Texas Commission on Environmental Quality (TCEQ) through a United States Environmental Protection Agency (EPA) grant.</a:t>
            </a:r>
            <a:endParaRPr sz="2400" b="0" i="1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2" name="Google Shape;222;p31"/>
          <p:cNvSpPr/>
          <p:nvPr/>
        </p:nvSpPr>
        <p:spPr>
          <a:xfrm>
            <a:off x="3253351" y="4463525"/>
            <a:ext cx="53178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   And Shoal Creek Stakeholders</a:t>
            </a:r>
            <a:r>
              <a:rPr lang="en-US" sz="2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7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>
            <a:spLocks noGrp="1"/>
          </p:cNvSpPr>
          <p:nvPr>
            <p:ph type="title"/>
          </p:nvPr>
        </p:nvSpPr>
        <p:spPr>
          <a:xfrm>
            <a:off x="2" y="416725"/>
            <a:ext cx="11965800" cy="6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Source Sans Pro"/>
              <a:buNone/>
            </a:pPr>
            <a:br>
              <a:rPr lang="en-US" sz="5400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lang="en-US" sz="4800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Welcome</a:t>
            </a:r>
            <a:r>
              <a:rPr lang="en-US" sz="4800">
                <a:latin typeface="Montserrat SemiBold"/>
                <a:ea typeface="Montserrat SemiBold"/>
                <a:cs typeface="Montserrat SemiBold"/>
                <a:sym typeface="Montserrat SemiBold"/>
              </a:rPr>
              <a:t> &amp; Agenda Review</a:t>
            </a:r>
            <a:endParaRPr sz="4800" i="0" u="none" strike="noStrike" cap="non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11" name="Google Shape;111;p17"/>
          <p:cNvSpPr/>
          <p:nvPr/>
        </p:nvSpPr>
        <p:spPr>
          <a:xfrm>
            <a:off x="317635" y="4927599"/>
            <a:ext cx="10959900" cy="16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317625" y="1471250"/>
            <a:ext cx="11683800" cy="45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>
                <a:latin typeface="Montserrat"/>
                <a:ea typeface="Montserrat"/>
                <a:cs typeface="Montserrat"/>
                <a:sym typeface="Montserrat"/>
              </a:rPr>
              <a:t>Quick Updates:</a:t>
            </a:r>
            <a:endParaRPr sz="2000" b="1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Montserrat"/>
              <a:buChar char="•"/>
            </a:pPr>
            <a:r>
              <a:rPr lang="en-US" sz="2000">
                <a:latin typeface="Montserrat"/>
                <a:ea typeface="Montserrat"/>
                <a:cs typeface="Montserrat"/>
                <a:sym typeface="Montserrat"/>
              </a:rPr>
              <a:t>By Laws revised and added to project website: </a:t>
            </a:r>
            <a:r>
              <a:rPr lang="en-US" sz="2000" i="1">
                <a:latin typeface="Montserrat"/>
                <a:ea typeface="Montserrat"/>
                <a:cs typeface="Montserrat"/>
                <a:sym typeface="Montserrat"/>
              </a:rPr>
              <a:t>shoalcreekconservancy.org/watershedplan</a:t>
            </a:r>
            <a:endParaRPr sz="2000" i="1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Char char="•"/>
            </a:pPr>
            <a:r>
              <a:rPr lang="en-US" sz="2000">
                <a:latin typeface="Montserrat"/>
                <a:ea typeface="Montserrat"/>
                <a:cs typeface="Montserrat"/>
                <a:sym typeface="Montserrat"/>
              </a:rPr>
              <a:t>Comments received on Watershed Characterization Report, next draft Jan. 30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Char char="•"/>
            </a:pPr>
            <a:r>
              <a:rPr lang="en-US" sz="2000">
                <a:latin typeface="Montserrat"/>
                <a:ea typeface="Montserrat"/>
                <a:cs typeface="Montserrat"/>
                <a:sym typeface="Montserrat"/>
              </a:rPr>
              <a:t>Next meeting on Jan. 30 from 9:30 to 11 a.m (location downtown TBD)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en-US" sz="2000" b="1">
                <a:latin typeface="Montserrat"/>
                <a:ea typeface="Montserrat"/>
                <a:cs typeface="Montserrat"/>
                <a:sym typeface="Montserrat"/>
              </a:rPr>
              <a:t>Today:</a:t>
            </a:r>
            <a:endParaRPr sz="2000" b="1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Montserrat"/>
              <a:buChar char="•"/>
            </a:pPr>
            <a:r>
              <a:rPr lang="en-US" sz="2000">
                <a:latin typeface="Montserrat"/>
                <a:ea typeface="Montserrat"/>
                <a:cs typeface="Montserrat"/>
                <a:sym typeface="Montserrat"/>
              </a:rPr>
              <a:t>Facilitated goal discussion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Char char="•"/>
            </a:pPr>
            <a:r>
              <a:rPr lang="en-US" sz="2000">
                <a:latin typeface="Montserrat"/>
                <a:ea typeface="Montserrat"/>
                <a:cs typeface="Montserrat"/>
                <a:sym typeface="Montserrat"/>
              </a:rPr>
              <a:t>Organizational Meeting of Working Groups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3" name="Google Shape;113;p17" descr="people7_emilypeacock.JPG"/>
          <p:cNvPicPr preferRelativeResize="0"/>
          <p:nvPr/>
        </p:nvPicPr>
        <p:blipFill rotWithShape="1">
          <a:blip r:embed="rId3">
            <a:alphaModFix/>
          </a:blip>
          <a:srcRect b="39536"/>
          <a:stretch/>
        </p:blipFill>
        <p:spPr>
          <a:xfrm>
            <a:off x="0" y="1523963"/>
            <a:ext cx="12192000" cy="55286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>
            <a:spLocks noGrp="1"/>
          </p:cNvSpPr>
          <p:nvPr>
            <p:ph type="title"/>
          </p:nvPr>
        </p:nvSpPr>
        <p:spPr>
          <a:xfrm>
            <a:off x="240338" y="784350"/>
            <a:ext cx="10514100" cy="6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3600">
                <a:latin typeface="Montserrat SemiBold"/>
                <a:ea typeface="Montserrat SemiBold"/>
                <a:cs typeface="Montserrat SemiBold"/>
                <a:sym typeface="Montserrat SemiBold"/>
              </a:rPr>
              <a:t>Project Background</a:t>
            </a:r>
            <a:endParaRPr sz="36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20" name="Google Shape;120;p18"/>
          <p:cNvSpPr txBox="1">
            <a:spLocks noGrp="1"/>
          </p:cNvSpPr>
          <p:nvPr>
            <p:ph type="body" idx="1"/>
          </p:nvPr>
        </p:nvSpPr>
        <p:spPr>
          <a:xfrm>
            <a:off x="240350" y="1639475"/>
            <a:ext cx="7350000" cy="32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en-US" sz="2400" b="1">
                <a:solidFill>
                  <a:srgbClr val="222222"/>
                </a:solidFill>
                <a:highlight>
                  <a:srgbClr val="FFFFFF"/>
                </a:highlight>
              </a:rPr>
              <a:t>2017</a:t>
            </a:r>
            <a:r>
              <a:rPr lang="en-US" sz="2400">
                <a:solidFill>
                  <a:srgbClr val="222222"/>
                </a:solidFill>
                <a:highlight>
                  <a:srgbClr val="FFFFFF"/>
                </a:highlight>
              </a:rPr>
              <a:t> - The Shoal Creek Watershed Action Plan planning process began in late 2017 with SCC, MCWE, Doucet and the support, in part, from a 319 Clean Water Act grant from TCEQ through the United States Environmental Protection Agency. </a:t>
            </a:r>
            <a:endParaRPr sz="24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en-US" sz="2400" b="1">
                <a:solidFill>
                  <a:srgbClr val="222222"/>
                </a:solidFill>
                <a:highlight>
                  <a:srgbClr val="FFFFFF"/>
                </a:highlight>
              </a:rPr>
              <a:t>Feb. 2018</a:t>
            </a:r>
            <a:r>
              <a:rPr lang="en-US" sz="2400">
                <a:solidFill>
                  <a:srgbClr val="222222"/>
                </a:solidFill>
                <a:highlight>
                  <a:srgbClr val="FFFFFF"/>
                </a:highlight>
              </a:rPr>
              <a:t> - First Stakeholder meeting </a:t>
            </a:r>
            <a:endParaRPr sz="24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en-US" sz="2400" b="1">
                <a:solidFill>
                  <a:srgbClr val="222222"/>
                </a:solidFill>
                <a:highlight>
                  <a:srgbClr val="FFFFFF"/>
                </a:highlight>
              </a:rPr>
              <a:t>Past 2 years</a:t>
            </a:r>
            <a:r>
              <a:rPr lang="en-US" sz="2400">
                <a:solidFill>
                  <a:srgbClr val="222222"/>
                </a:solidFill>
                <a:highlight>
                  <a:srgbClr val="FFFFFF"/>
                </a:highlight>
              </a:rPr>
              <a:t> - Over 150 stakeholders at 13 meetings provided ideas &amp; feedback to form the basis for the first draft of the Shoal Creek Watershed Action Plan. </a:t>
            </a:r>
            <a:endParaRPr sz="24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en-US" sz="2400" b="1">
                <a:solidFill>
                  <a:srgbClr val="222222"/>
                </a:solidFill>
                <a:highlight>
                  <a:srgbClr val="FFFFFF"/>
                </a:highlight>
              </a:rPr>
              <a:t>Now</a:t>
            </a:r>
            <a:r>
              <a:rPr lang="en-US" sz="2400">
                <a:solidFill>
                  <a:srgbClr val="222222"/>
                </a:solidFill>
                <a:highlight>
                  <a:srgbClr val="FFFFFF"/>
                </a:highlight>
              </a:rPr>
              <a:t>:  We have a complete 1st draft of the Plan, updated with stakeholder feedback. Will be submitted to TCEQ by 2/28.</a:t>
            </a:r>
            <a:endParaRPr sz="240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  <p:pic>
        <p:nvPicPr>
          <p:cNvPr id="121" name="Google Shape;121;p18"/>
          <p:cNvPicPr preferRelativeResize="0"/>
          <p:nvPr/>
        </p:nvPicPr>
        <p:blipFill rotWithShape="1">
          <a:blip r:embed="rId3">
            <a:alphaModFix/>
          </a:blip>
          <a:srcRect r="44342"/>
          <a:stretch/>
        </p:blipFill>
        <p:spPr>
          <a:xfrm>
            <a:off x="7795400" y="-17275"/>
            <a:ext cx="4567199" cy="6892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240338" y="784350"/>
            <a:ext cx="10514100" cy="6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3600">
                <a:latin typeface="Montserrat SemiBold"/>
                <a:ea typeface="Montserrat SemiBold"/>
                <a:cs typeface="Montserrat SemiBold"/>
                <a:sym typeface="Montserrat SemiBold"/>
              </a:rPr>
              <a:t>Stakeholder-created Goal:</a:t>
            </a:r>
            <a:endParaRPr sz="36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28" name="Google Shape;128;p19"/>
          <p:cNvSpPr txBox="1">
            <a:spLocks noGrp="1"/>
          </p:cNvSpPr>
          <p:nvPr>
            <p:ph type="body" idx="1"/>
          </p:nvPr>
        </p:nvSpPr>
        <p:spPr>
          <a:xfrm>
            <a:off x="240350" y="2194900"/>
            <a:ext cx="7350000" cy="34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en-US" sz="2400">
                <a:solidFill>
                  <a:srgbClr val="22222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Shoal Creek is a model healthy and resilient </a:t>
            </a:r>
            <a:r>
              <a:rPr lang="en-US" sz="2400" b="1" u="sng">
                <a:solidFill>
                  <a:srgbClr val="22222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urban watershed </a:t>
            </a:r>
            <a:r>
              <a:rPr lang="en-US" sz="2400">
                <a:solidFill>
                  <a:srgbClr val="22222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that benefits people and nature and is supported by a well-informed and engaged community.</a:t>
            </a:r>
            <a:endParaRPr sz="2400">
              <a:solidFill>
                <a:srgbClr val="222222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endParaRPr sz="2000">
              <a:solidFill>
                <a:srgbClr val="222222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endParaRPr sz="2000">
              <a:solidFill>
                <a:srgbClr val="22222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9" name="Google Shape;129;p19"/>
          <p:cNvPicPr preferRelativeResize="0"/>
          <p:nvPr/>
        </p:nvPicPr>
        <p:blipFill rotWithShape="1">
          <a:blip r:embed="rId3">
            <a:alphaModFix/>
          </a:blip>
          <a:srcRect l="27914" r="27910"/>
          <a:stretch/>
        </p:blipFill>
        <p:spPr>
          <a:xfrm>
            <a:off x="7795400" y="-17275"/>
            <a:ext cx="4567199" cy="68908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>
            <a:spLocks noGrp="1"/>
          </p:cNvSpPr>
          <p:nvPr>
            <p:ph type="title"/>
          </p:nvPr>
        </p:nvSpPr>
        <p:spPr>
          <a:xfrm>
            <a:off x="240338" y="784350"/>
            <a:ext cx="10514100" cy="6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3600">
                <a:latin typeface="Montserrat SemiBold"/>
                <a:ea typeface="Montserrat SemiBold"/>
                <a:cs typeface="Montserrat SemiBold"/>
                <a:sym typeface="Montserrat SemiBold"/>
              </a:rPr>
              <a:t>How to reach our goal:</a:t>
            </a:r>
            <a:endParaRPr sz="36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36" name="Google Shape;136;p20"/>
          <p:cNvSpPr txBox="1">
            <a:spLocks noGrp="1"/>
          </p:cNvSpPr>
          <p:nvPr>
            <p:ph type="body" idx="1"/>
          </p:nvPr>
        </p:nvSpPr>
        <p:spPr>
          <a:xfrm>
            <a:off x="240350" y="1994300"/>
            <a:ext cx="7350000" cy="34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Achieve contact recreation standards per TCEQ</a:t>
            </a:r>
            <a:endParaRPr sz="240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Promote baseflow enhancement</a:t>
            </a:r>
            <a:endParaRPr sz="240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Promote aquatic health</a:t>
            </a:r>
            <a:endParaRPr sz="240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Enhance riparian health</a:t>
            </a:r>
            <a:endParaRPr sz="240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Support City flood mitigation efforts</a:t>
            </a:r>
            <a:endParaRPr sz="240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Consistently achieve “Good” water quality within 20 years per EII</a:t>
            </a:r>
            <a:endParaRPr sz="2400">
              <a:solidFill>
                <a:srgbClr val="222222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2400">
              <a:solidFill>
                <a:srgbClr val="22222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endParaRPr sz="2400">
              <a:solidFill>
                <a:srgbClr val="222222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7" name="Google Shape;137;p20"/>
          <p:cNvPicPr preferRelativeResize="0"/>
          <p:nvPr/>
        </p:nvPicPr>
        <p:blipFill rotWithShape="1">
          <a:blip r:embed="rId3">
            <a:alphaModFix/>
          </a:blip>
          <a:srcRect l="5822" r="5830"/>
          <a:stretch/>
        </p:blipFill>
        <p:spPr>
          <a:xfrm>
            <a:off x="7795400" y="-17275"/>
            <a:ext cx="4567199" cy="68925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1"/>
          <p:cNvSpPr txBox="1">
            <a:spLocks noGrp="1"/>
          </p:cNvSpPr>
          <p:nvPr>
            <p:ph type="title"/>
          </p:nvPr>
        </p:nvSpPr>
        <p:spPr>
          <a:xfrm>
            <a:off x="240338" y="784350"/>
            <a:ext cx="10514100" cy="6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3600">
                <a:latin typeface="Montserrat SemiBold"/>
                <a:ea typeface="Montserrat SemiBold"/>
                <a:cs typeface="Montserrat SemiBold"/>
                <a:sym typeface="Montserrat SemiBold"/>
              </a:rPr>
              <a:t>Management Measures</a:t>
            </a:r>
            <a:endParaRPr sz="36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44" name="Google Shape;144;p21"/>
          <p:cNvSpPr txBox="1">
            <a:spLocks noGrp="1"/>
          </p:cNvSpPr>
          <p:nvPr>
            <p:ph type="body" idx="1"/>
          </p:nvPr>
        </p:nvSpPr>
        <p:spPr>
          <a:xfrm>
            <a:off x="240350" y="1994300"/>
            <a:ext cx="7350000" cy="34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222222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For each of the 6 goals stated above, there’s at least 1 corresponding management measure in the plan: </a:t>
            </a:r>
            <a:endParaRPr sz="2400">
              <a:solidFill>
                <a:srgbClr val="222222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Montserrat"/>
              <a:buChar char="-"/>
            </a:pPr>
            <a:r>
              <a:rPr lang="en-US" sz="2400">
                <a:solidFill>
                  <a:srgbClr val="222222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informed by stakeholders &amp; research</a:t>
            </a:r>
            <a:endParaRPr sz="2400">
              <a:solidFill>
                <a:srgbClr val="222222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Montserrat"/>
              <a:buChar char="-"/>
            </a:pPr>
            <a:r>
              <a:rPr lang="en-US" sz="2400">
                <a:solidFill>
                  <a:srgbClr val="222222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defined by scientific modeling</a:t>
            </a:r>
            <a:endParaRPr sz="2400">
              <a:solidFill>
                <a:srgbClr val="222222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Montserrat"/>
              <a:buChar char="-"/>
            </a:pPr>
            <a:r>
              <a:rPr lang="en-US" sz="2400">
                <a:solidFill>
                  <a:srgbClr val="222222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prioritized by effectiveness</a:t>
            </a:r>
            <a:endParaRPr sz="2400">
              <a:solidFill>
                <a:srgbClr val="222222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endParaRPr sz="2400">
              <a:solidFill>
                <a:srgbClr val="222222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5" name="Google Shape;145;p21"/>
          <p:cNvPicPr preferRelativeResize="0"/>
          <p:nvPr/>
        </p:nvPicPr>
        <p:blipFill rotWithShape="1">
          <a:blip r:embed="rId3">
            <a:alphaModFix/>
          </a:blip>
          <a:srcRect l="25151" r="25151"/>
          <a:stretch/>
        </p:blipFill>
        <p:spPr>
          <a:xfrm>
            <a:off x="7795400" y="-17275"/>
            <a:ext cx="4567199" cy="6892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10811036" cy="633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 Medium"/>
              <a:buNone/>
            </a:pPr>
            <a:r>
              <a:rPr lang="en-US"/>
              <a:t>Project Timeline  </a:t>
            </a:r>
            <a:endParaRPr/>
          </a:p>
        </p:txBody>
      </p:sp>
      <p:sp>
        <p:nvSpPr>
          <p:cNvPr id="151" name="Google Shape;151;p22"/>
          <p:cNvSpPr txBox="1">
            <a:spLocks noGrp="1"/>
          </p:cNvSpPr>
          <p:nvPr>
            <p:ph type="body" idx="1"/>
          </p:nvPr>
        </p:nvSpPr>
        <p:spPr>
          <a:xfrm>
            <a:off x="173881" y="1651645"/>
            <a:ext cx="11629800" cy="50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December/early January 2020 - stakeholder feedback from 1 draft of plan incorporated into plan</a:t>
            </a:r>
            <a:endParaRPr/>
          </a:p>
          <a:p>
            <a: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January 22 - Steering Committee meeting to review draft plan updates and roles of Steering Committee</a:t>
            </a:r>
            <a:endParaRPr/>
          </a:p>
          <a:p>
            <a: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February 15, 2020 - Deadline for final feedback from stakeholders</a:t>
            </a:r>
            <a:endParaRPr/>
          </a:p>
          <a:p>
            <a: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February 28, 2020 - Plan submitted to TCEQ </a:t>
            </a:r>
            <a:endParaRPr/>
          </a:p>
          <a:p>
            <a: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April 2020 - Formal approval of plan by Steering Committee</a:t>
            </a:r>
            <a:endParaRPr/>
          </a:p>
          <a:p>
            <a: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June 2020 - WPP to EPA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3"/>
          <p:cNvSpPr txBox="1">
            <a:spLocks noGrp="1"/>
          </p:cNvSpPr>
          <p:nvPr>
            <p:ph type="title"/>
          </p:nvPr>
        </p:nvSpPr>
        <p:spPr>
          <a:xfrm>
            <a:off x="240351" y="82250"/>
            <a:ext cx="8774100" cy="6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3600">
                <a:latin typeface="Montserrat SemiBold"/>
                <a:ea typeface="Montserrat SemiBold"/>
                <a:cs typeface="Montserrat SemiBold"/>
                <a:sym typeface="Montserrat SemiBold"/>
              </a:rPr>
              <a:t>Stakeholder Feedback Snapshot</a:t>
            </a:r>
            <a:endParaRPr sz="36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58" name="Google Shape;158;p23"/>
          <p:cNvSpPr txBox="1">
            <a:spLocks noGrp="1"/>
          </p:cNvSpPr>
          <p:nvPr>
            <p:ph type="body" idx="1"/>
          </p:nvPr>
        </p:nvSpPr>
        <p:spPr>
          <a:xfrm>
            <a:off x="240350" y="1994300"/>
            <a:ext cx="7350000" cy="34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400">
              <a:solidFill>
                <a:srgbClr val="222222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400">
              <a:solidFill>
                <a:srgbClr val="222222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400">
              <a:solidFill>
                <a:srgbClr val="222222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endParaRPr sz="2400">
              <a:solidFill>
                <a:srgbClr val="222222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9" name="Google Shape;159;p23"/>
          <p:cNvSpPr txBox="1"/>
          <p:nvPr/>
        </p:nvSpPr>
        <p:spPr>
          <a:xfrm>
            <a:off x="9014450" y="263275"/>
            <a:ext cx="2996400" cy="3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link to full chart</a:t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0" name="Google Shape;16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7550" y="1179125"/>
            <a:ext cx="11853301" cy="5610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10811100" cy="6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 Medium"/>
              <a:buNone/>
            </a:pPr>
            <a:r>
              <a:rPr lang="en-US"/>
              <a:t>Section 7:  Implementation Plan</a:t>
            </a:r>
            <a:endParaRPr/>
          </a:p>
        </p:txBody>
      </p:sp>
      <p:sp>
        <p:nvSpPr>
          <p:cNvPr id="166" name="Google Shape;166;p24"/>
          <p:cNvSpPr txBox="1">
            <a:spLocks noGrp="1"/>
          </p:cNvSpPr>
          <p:nvPr>
            <p:ph type="body" idx="1"/>
          </p:nvPr>
        </p:nvSpPr>
        <p:spPr>
          <a:xfrm>
            <a:off x="73606" y="1852195"/>
            <a:ext cx="11629800" cy="50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Reference printed copies</a:t>
            </a:r>
            <a:endParaRPr/>
          </a:p>
          <a:p>
            <a: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726</Words>
  <Application>Microsoft Macintosh PowerPoint</Application>
  <PresentationFormat>Widescreen</PresentationFormat>
  <Paragraphs>97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Montserrat</vt:lpstr>
      <vt:lpstr>Source Sans Pro</vt:lpstr>
      <vt:lpstr>Montserrat Medium</vt:lpstr>
      <vt:lpstr>Calibri</vt:lpstr>
      <vt:lpstr>Montserrat SemiBold</vt:lpstr>
      <vt:lpstr>Arial</vt:lpstr>
      <vt:lpstr>Office Theme</vt:lpstr>
      <vt:lpstr>PowerPoint Presentation</vt:lpstr>
      <vt:lpstr> Welcome &amp; Agenda Review</vt:lpstr>
      <vt:lpstr>Project Background</vt:lpstr>
      <vt:lpstr>Stakeholder-created Goal:</vt:lpstr>
      <vt:lpstr>How to reach our goal:</vt:lpstr>
      <vt:lpstr>Management Measures</vt:lpstr>
      <vt:lpstr>Project Timeline  </vt:lpstr>
      <vt:lpstr>Stakeholder Feedback Snapshot</vt:lpstr>
      <vt:lpstr>Section 7:  Implementation Plan</vt:lpstr>
      <vt:lpstr>Table 7</vt:lpstr>
      <vt:lpstr>Stakeholder Committee: Role &amp; Structure</vt:lpstr>
      <vt:lpstr>Steering Committee: Role &amp; Structure</vt:lpstr>
      <vt:lpstr>Steering Committee By Laws</vt:lpstr>
      <vt:lpstr>Next Steps </vt:lpstr>
      <vt:lpstr> Thank you Joanna Wolaver, Shoal Creek Conservancy joanna@shoalcreekconservancy.org www.shoalcreekconservancy.org/watershedplan</vt:lpstr>
      <vt:lpstr> Partners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1</cp:revision>
  <dcterms:modified xsi:type="dcterms:W3CDTF">2020-02-10T12:27:01Z</dcterms:modified>
</cp:coreProperties>
</file>